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53" r:id="rId2"/>
    <p:sldId id="454" r:id="rId3"/>
    <p:sldId id="447" r:id="rId4"/>
    <p:sldId id="455" r:id="rId5"/>
    <p:sldId id="456" r:id="rId6"/>
    <p:sldId id="457" r:id="rId7"/>
    <p:sldId id="458" r:id="rId8"/>
    <p:sldId id="459" r:id="rId9"/>
    <p:sldId id="461" r:id="rId10"/>
    <p:sldId id="462" r:id="rId11"/>
    <p:sldId id="465" r:id="rId12"/>
    <p:sldId id="466" r:id="rId13"/>
    <p:sldId id="4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1A3"/>
    <a:srgbClr val="C5E7BB"/>
    <a:srgbClr val="D2ECCA"/>
    <a:srgbClr val="DBF0D4"/>
    <a:srgbClr val="BDCC98"/>
    <a:srgbClr val="A6BA74"/>
    <a:srgbClr val="F1EDDF"/>
    <a:srgbClr val="F5F2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27" autoAdjust="0"/>
    <p:restoredTop sz="94660" autoAdjust="0"/>
  </p:normalViewPr>
  <p:slideViewPr>
    <p:cSldViewPr>
      <p:cViewPr>
        <p:scale>
          <a:sx n="150" d="100"/>
          <a:sy n="150" d="100"/>
        </p:scale>
        <p:origin x="-1854" y="-2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1028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232D951-048F-477A-83D7-54841E637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F9E45D-5518-424C-B052-6CAAD46B9029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346D0-603E-4383-AA4E-3C1C4F7C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E2243-8B1C-4576-8E7E-867655838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C5692-41BC-4D2A-AD82-AB3CD1C7B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D9625-32C6-424C-97A1-7E042E0C4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7914-3653-485A-B317-B60285FCA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3CB4A-FE04-4D2B-A2E6-0471DB729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47BC4-109C-41F6-9008-F46BDD316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ACE0E-71DF-4D44-BBAB-16A0FE923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1A65E-B810-4F01-894B-A6235E96B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53777-BEF6-4FAE-8934-79C9467BE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D3CB5-A434-44D3-AEC1-82122229F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EDD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125A609-C4E8-4C7D-AD43-7802A8888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3"/>
          <p:cNvSpPr txBox="1">
            <a:spLocks noChangeArrowheads="1"/>
          </p:cNvSpPr>
          <p:nvPr/>
        </p:nvSpPr>
        <p:spPr bwMode="auto">
          <a:xfrm>
            <a:off x="1763713" y="4724400"/>
            <a:ext cx="56165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200">
                <a:solidFill>
                  <a:schemeClr val="accent2"/>
                </a:solidFill>
              </a:rPr>
              <a:t>Raymond Hickey</a:t>
            </a:r>
          </a:p>
          <a:p>
            <a:pPr algn="ctr">
              <a:spcBef>
                <a:spcPct val="50000"/>
              </a:spcBef>
            </a:pPr>
            <a:r>
              <a:rPr lang="de-DE" sz="2200">
                <a:solidFill>
                  <a:schemeClr val="accent2"/>
                </a:solidFill>
              </a:rPr>
              <a:t>www.raymondhickey.com</a:t>
            </a:r>
            <a:endParaRPr lang="en-US" sz="2200">
              <a:solidFill>
                <a:schemeClr val="accent2"/>
              </a:solidFill>
            </a:endParaRPr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971550" y="1125538"/>
            <a:ext cx="7416800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i="1">
                <a:solidFill>
                  <a:schemeClr val="accent2"/>
                </a:solidFill>
                <a:latin typeface="Verdana" pitchFamily="34" charset="0"/>
              </a:rPr>
              <a:t>Corpus Presenter</a:t>
            </a:r>
          </a:p>
          <a:p>
            <a:pPr algn="ctr">
              <a:spcBef>
                <a:spcPct val="20000"/>
              </a:spcBef>
            </a:pPr>
            <a:endParaRPr lang="de-DE" sz="4800" i="1">
              <a:solidFill>
                <a:schemeClr val="accent2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de-DE" sz="3600">
                <a:solidFill>
                  <a:schemeClr val="accent2"/>
                </a:solidFill>
                <a:latin typeface="Verdana" pitchFamily="34" charset="0"/>
              </a:rPr>
              <a:t>─ Additional Utilities ─</a:t>
            </a:r>
            <a:endParaRPr lang="en-US" sz="360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4339" name="Line 5"/>
          <p:cNvSpPr>
            <a:spLocks noChangeShapeType="1"/>
          </p:cNvSpPr>
          <p:nvPr/>
        </p:nvSpPr>
        <p:spPr bwMode="auto">
          <a:xfrm>
            <a:off x="684213" y="4149725"/>
            <a:ext cx="79914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0" name="Picture 8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179388" y="139700"/>
            <a:ext cx="1871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>
                <a:solidFill>
                  <a:schemeClr val="accent2"/>
                </a:solidFill>
              </a:rPr>
              <a:t>PDF Viewer</a:t>
            </a:r>
            <a:endParaRPr lang="en-US" sz="1600" i="1">
              <a:solidFill>
                <a:schemeClr val="accent2"/>
              </a:solidFill>
            </a:endParaRP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692150"/>
            <a:ext cx="7164388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50825" y="1700213"/>
            <a:ext cx="11525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This is a flexible utility for viewing PDF files. It has an inbuilt text editor with which you can process any text copied out of a PDF.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24580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107950" y="188913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>
                <a:solidFill>
                  <a:schemeClr val="accent2"/>
                </a:solidFill>
              </a:rPr>
              <a:t>CP Calc</a:t>
            </a:r>
            <a:r>
              <a:rPr lang="de-DE" sz="1600">
                <a:solidFill>
                  <a:schemeClr val="accent2"/>
                </a:solidFill>
              </a:rPr>
              <a:t>, a flexible calculator with which you can perform and then save any calculations</a:t>
            </a:r>
            <a:endParaRPr lang="en-US" sz="1600" i="1">
              <a:solidFill>
                <a:schemeClr val="accent2"/>
              </a:solidFill>
            </a:endParaRP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6613"/>
            <a:ext cx="7848600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92150"/>
            <a:ext cx="7705725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84213" y="115888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i="1">
                <a:solidFill>
                  <a:schemeClr val="accent2"/>
                </a:solidFill>
              </a:rPr>
              <a:t>CP File Manager </a:t>
            </a:r>
            <a:r>
              <a:rPr lang="de-DE" sz="2000">
                <a:solidFill>
                  <a:schemeClr val="accent2"/>
                </a:solidFill>
              </a:rPr>
              <a:t>:  opening screen</a:t>
            </a:r>
            <a:endParaRPr lang="en-US" sz="2000" i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84213" y="115888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i="1">
                <a:solidFill>
                  <a:schemeClr val="accent2"/>
                </a:solidFill>
              </a:rPr>
              <a:t>CP File Manager </a:t>
            </a:r>
            <a:r>
              <a:rPr lang="de-DE" sz="2000">
                <a:solidFill>
                  <a:schemeClr val="accent2"/>
                </a:solidFill>
              </a:rPr>
              <a:t>:  backing up data files to external disks</a:t>
            </a:r>
            <a:endParaRPr lang="en-US" sz="2000" i="1">
              <a:solidFill>
                <a:schemeClr val="accent2"/>
              </a:solidFill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20713"/>
            <a:ext cx="7840662" cy="604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1116013" y="307975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2400">
                <a:solidFill>
                  <a:schemeClr val="accent2"/>
                </a:solidFill>
              </a:rPr>
              <a:t>Additional Utilities</a:t>
            </a: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971550" y="1557338"/>
            <a:ext cx="74279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000">
                <a:solidFill>
                  <a:schemeClr val="accent2"/>
                </a:solidFill>
              </a:rPr>
              <a:t>The </a:t>
            </a:r>
            <a:r>
              <a:rPr lang="en-GB" sz="2000" i="1">
                <a:solidFill>
                  <a:schemeClr val="accent2"/>
                </a:solidFill>
              </a:rPr>
              <a:t>Corpus Presenter</a:t>
            </a:r>
            <a:r>
              <a:rPr lang="en-GB" sz="2000">
                <a:solidFill>
                  <a:schemeClr val="accent2"/>
                </a:solidFill>
              </a:rPr>
              <a:t> suite contains a number of other programs which are designed to assist users in their day-to-day work with corpus data. </a:t>
            </a:r>
          </a:p>
          <a:p>
            <a:pPr>
              <a:spcBef>
                <a:spcPct val="20000"/>
              </a:spcBef>
            </a:pPr>
            <a:endParaRPr lang="en-GB" sz="200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2000">
                <a:solidFill>
                  <a:schemeClr val="accent2"/>
                </a:solidFill>
              </a:rPr>
              <a:t>They complement options of the Windows operating system by providing additional functionality which might be of help to users.</a:t>
            </a:r>
          </a:p>
          <a:p>
            <a:pPr>
              <a:spcBef>
                <a:spcPct val="20000"/>
              </a:spcBef>
            </a:pPr>
            <a:endParaRPr lang="en-GB" sz="200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2000">
                <a:solidFill>
                  <a:schemeClr val="accent2"/>
                </a:solidFill>
              </a:rPr>
              <a:t>Please check out the supplied file manager, which will do incremental backups of your data so that you never lose anything; it also contains a host of powerful options (see the two screenshots at the end of this tutorial).</a:t>
            </a:r>
            <a:endParaRPr lang="en-GB" sz="2000" i="1">
              <a:solidFill>
                <a:schemeClr val="accent2"/>
              </a:solidFill>
            </a:endParaRPr>
          </a:p>
        </p:txBody>
      </p:sp>
      <p:pic>
        <p:nvPicPr>
          <p:cNvPr id="16387" name="Picture 4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692150"/>
            <a:ext cx="618966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395288" y="1476375"/>
            <a:ext cx="1800225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This utility will keep the contents of up to 12 instances of the Windows clipboard in text boxes (note: Windows only holds one set of data at a time). </a:t>
            </a:r>
          </a:p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You can save the text boxes to disk if you wish.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07950" y="139700"/>
            <a:ext cx="8640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>
                <a:solidFill>
                  <a:schemeClr val="accent2"/>
                </a:solidFill>
              </a:rPr>
              <a:t>CP Clipboard Viewer</a:t>
            </a:r>
            <a:endParaRPr lang="en-US" sz="1600" i="1">
              <a:solidFill>
                <a:schemeClr val="accent2"/>
              </a:solidFill>
            </a:endParaRPr>
          </a:p>
        </p:txBody>
      </p:sp>
      <p:pic>
        <p:nvPicPr>
          <p:cNvPr id="17412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07950" y="139700"/>
            <a:ext cx="8640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>
                <a:solidFill>
                  <a:schemeClr val="accent2"/>
                </a:solidFill>
              </a:rPr>
              <a:t>CP Find Files</a:t>
            </a:r>
            <a:r>
              <a:rPr lang="de-DE" sz="1600">
                <a:solidFill>
                  <a:schemeClr val="accent2"/>
                </a:solidFill>
              </a:rPr>
              <a:t>, a flexible tool for locating any files on your hard disk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36613"/>
            <a:ext cx="8424862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7777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>
                <a:solidFill>
                  <a:schemeClr val="accent2"/>
                </a:solidFill>
              </a:rPr>
              <a:t>CP Find Text</a:t>
            </a:r>
            <a:r>
              <a:rPr lang="de-DE" sz="1600">
                <a:solidFill>
                  <a:schemeClr val="accent2"/>
                </a:solidFill>
              </a:rPr>
              <a:t>, a tool to find (and replace) any text in any set of files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92150"/>
            <a:ext cx="7704137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806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>
                <a:solidFill>
                  <a:schemeClr val="accent2"/>
                </a:solidFill>
              </a:rPr>
              <a:t>CP Find Text</a:t>
            </a:r>
            <a:r>
              <a:rPr lang="de-DE" sz="1600">
                <a:solidFill>
                  <a:schemeClr val="accent2"/>
                </a:solidFill>
              </a:rPr>
              <a:t> can be useful when preparing and normalising corpus texts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836613"/>
            <a:ext cx="7345363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2520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>
                <a:solidFill>
                  <a:schemeClr val="accent2"/>
                </a:solidFill>
              </a:rPr>
              <a:t>CP Make Tree</a:t>
            </a:r>
            <a:r>
              <a:rPr lang="de-DE" sz="1600">
                <a:solidFill>
                  <a:schemeClr val="accent2"/>
                </a:solidFill>
              </a:rPr>
              <a:t> 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692150"/>
            <a:ext cx="6626225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23850" y="1398588"/>
            <a:ext cx="136842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Here you can edit the control file for a corpus (with the extension .CPD). Or you can easily design your own corpus tree which can then be used with </a:t>
            </a:r>
            <a:r>
              <a:rPr lang="de-DE" sz="1600" i="1">
                <a:solidFill>
                  <a:schemeClr val="accent2"/>
                </a:solidFill>
              </a:rPr>
              <a:t>Corpus Presenter</a:t>
            </a:r>
            <a:r>
              <a:rPr lang="de-DE" sz="1600">
                <a:solidFill>
                  <a:schemeClr val="accent2"/>
                </a:solidFill>
              </a:rPr>
              <a:t>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21508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1871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>
                <a:solidFill>
                  <a:schemeClr val="accent2"/>
                </a:solidFill>
              </a:rPr>
              <a:t>CP Make Tree</a:t>
            </a:r>
            <a:endParaRPr lang="en-US" sz="1600" i="1">
              <a:solidFill>
                <a:schemeClr val="accent2"/>
              </a:solidFill>
            </a:endParaRP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620713"/>
            <a:ext cx="6923088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52413" y="1454150"/>
            <a:ext cx="1439862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At any stage when working with this program you can preview the tree you are making/ editing. It is then shown as it will appear in </a:t>
            </a:r>
            <a:r>
              <a:rPr lang="de-DE" sz="1600" i="1">
                <a:solidFill>
                  <a:schemeClr val="accent2"/>
                </a:solidFill>
              </a:rPr>
              <a:t>Corpus Presenter</a:t>
            </a:r>
            <a:r>
              <a:rPr lang="de-DE" sz="1600">
                <a:solidFill>
                  <a:schemeClr val="accent2"/>
                </a:solidFill>
              </a:rPr>
              <a:t>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22532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179388" y="139700"/>
            <a:ext cx="2305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i="1">
                <a:solidFill>
                  <a:schemeClr val="accent2"/>
                </a:solidFill>
              </a:rPr>
              <a:t>CP Text Databases</a:t>
            </a:r>
            <a:r>
              <a:rPr lang="de-DE" sz="1600">
                <a:solidFill>
                  <a:schemeClr val="accent2"/>
                </a:solidFill>
              </a:rPr>
              <a:t> 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765175"/>
            <a:ext cx="73120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50825" y="1196975"/>
            <a:ext cx="115252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This utility allows you to edit the output of a search from within </a:t>
            </a:r>
            <a:r>
              <a:rPr lang="de-DE" sz="1600" i="1">
                <a:solidFill>
                  <a:schemeClr val="accent2"/>
                </a:solidFill>
              </a:rPr>
              <a:t>Corpus Presenter</a:t>
            </a:r>
            <a:r>
              <a:rPr lang="de-DE" sz="1600">
                <a:solidFill>
                  <a:schemeClr val="accent2"/>
                </a:solidFill>
              </a:rPr>
              <a:t>. You can maintain many sets of returns in this way and process them later as you wish.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23556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335</Words>
  <Application>Microsoft Office PowerPoint</Application>
  <PresentationFormat>On-screen Show (4:3)</PresentationFormat>
  <Paragraphs>29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Verdana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University of Limerick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Presenter Tutorial</dc:title>
  <dc:creator>Raymond Hickey</dc:creator>
  <cp:lastModifiedBy>KM</cp:lastModifiedBy>
  <cp:revision>163</cp:revision>
  <dcterms:created xsi:type="dcterms:W3CDTF">2006-05-19T19:24:54Z</dcterms:created>
  <dcterms:modified xsi:type="dcterms:W3CDTF">2026-03-14T13:50:49Z</dcterms:modified>
</cp:coreProperties>
</file>