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69" r:id="rId2"/>
    <p:sldId id="461" r:id="rId3"/>
    <p:sldId id="447" r:id="rId4"/>
    <p:sldId id="458" r:id="rId5"/>
    <p:sldId id="459" r:id="rId6"/>
    <p:sldId id="463" r:id="rId7"/>
    <p:sldId id="462" r:id="rId8"/>
    <p:sldId id="460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5E1A3"/>
    <a:srgbClr val="C5E7BB"/>
    <a:srgbClr val="D2ECCA"/>
    <a:srgbClr val="DBF0D4"/>
    <a:srgbClr val="BDCC98"/>
    <a:srgbClr val="A6BA74"/>
    <a:srgbClr val="F1EDDF"/>
    <a:srgbClr val="F5F2E7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658" autoAdjust="0"/>
    <p:restoredTop sz="94660" autoAdjust="0"/>
  </p:normalViewPr>
  <p:slideViewPr>
    <p:cSldViewPr>
      <p:cViewPr>
        <p:scale>
          <a:sx n="125" d="100"/>
          <a:sy n="125" d="100"/>
        </p:scale>
        <p:origin x="-3006" y="-27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7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1028"/>
          <p:cNvSpPr>
            <a:spLocks noGrp="1"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6390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91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546F4816-FE59-4D53-B210-3F1E89F5A3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4A03982-3617-42AF-A8D0-0712B9A4A30B}" type="slidenum">
              <a:rPr lang="en-US" smtClean="0">
                <a:cs typeface="Arial" charset="0"/>
              </a:rPr>
              <a:pPr/>
              <a:t>1</a:t>
            </a:fld>
            <a:endParaRPr lang="en-US" smtClean="0">
              <a:cs typeface="Arial" charset="0"/>
            </a:endParaRPr>
          </a:p>
        </p:txBody>
      </p:sp>
      <p:sp>
        <p:nvSpPr>
          <p:cNvPr id="15362" name="Rectangle 2"/>
          <p:cNvSpPr>
            <a:spLocks noGrp="1"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AC698F-4EA7-4EE9-B7C5-FABBAEAA76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D92B94-50CC-420E-8D02-BB551C8316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78D381-1E17-4E11-9944-60B3C6EB15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30594A-3632-4764-83AC-E32CE249EB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CA904C-4F1A-4492-9D68-B372AFC517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047200-A905-4078-A5FF-D88CC6A701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9222BD-FDD9-40AD-860D-745C9FB4DD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365F59-86AA-4CE1-97E0-C96A65EE37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F9DC6C-E36F-4811-9DEC-B4865DCE80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2B6CAA-CFEC-4AFA-A07B-81D81CF17B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CED22F-BD4D-4574-8C18-281805D58E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1EDDF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cs typeface="+mn-cs"/>
              </a:defRPr>
            </a:lvl1pPr>
          </a:lstStyle>
          <a:p>
            <a:pPr>
              <a:defRPr/>
            </a:pPr>
            <a:fld id="{10B13BEA-BAFD-48F9-9ABE-3E88082008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Box 3"/>
          <p:cNvSpPr txBox="1">
            <a:spLocks noChangeArrowheads="1"/>
          </p:cNvSpPr>
          <p:nvPr/>
        </p:nvSpPr>
        <p:spPr bwMode="auto">
          <a:xfrm>
            <a:off x="1763713" y="4724400"/>
            <a:ext cx="5616575" cy="93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sz="2200">
                <a:solidFill>
                  <a:schemeClr val="accent2"/>
                </a:solidFill>
              </a:rPr>
              <a:t>Raymond Hickey</a:t>
            </a:r>
          </a:p>
          <a:p>
            <a:pPr algn="ctr">
              <a:spcBef>
                <a:spcPct val="50000"/>
              </a:spcBef>
            </a:pPr>
            <a:r>
              <a:rPr lang="de-DE" sz="2200">
                <a:solidFill>
                  <a:schemeClr val="accent2"/>
                </a:solidFill>
              </a:rPr>
              <a:t>www.raymondhickey.com</a:t>
            </a:r>
            <a:endParaRPr lang="en-US" sz="2200">
              <a:solidFill>
                <a:schemeClr val="accent2"/>
              </a:solidFill>
            </a:endParaRPr>
          </a:p>
        </p:txBody>
      </p:sp>
      <p:sp>
        <p:nvSpPr>
          <p:cNvPr id="14338" name="Text Box 4"/>
          <p:cNvSpPr txBox="1">
            <a:spLocks noChangeArrowheads="1"/>
          </p:cNvSpPr>
          <p:nvPr/>
        </p:nvSpPr>
        <p:spPr bwMode="auto">
          <a:xfrm>
            <a:off x="395288" y="1125538"/>
            <a:ext cx="8353425" cy="2360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US" sz="4800" i="1">
                <a:solidFill>
                  <a:schemeClr val="accent2"/>
                </a:solidFill>
                <a:latin typeface="Verdana" pitchFamily="34" charset="0"/>
              </a:rPr>
              <a:t>Corpus Presenter</a:t>
            </a:r>
          </a:p>
          <a:p>
            <a:pPr algn="ctr">
              <a:spcBef>
                <a:spcPct val="20000"/>
              </a:spcBef>
            </a:pPr>
            <a:endParaRPr lang="de-DE" sz="4800" i="1">
              <a:solidFill>
                <a:schemeClr val="accent2"/>
              </a:solidFill>
              <a:latin typeface="Verdana" pitchFamily="34" charset="0"/>
            </a:endParaRPr>
          </a:p>
          <a:p>
            <a:pPr algn="ctr">
              <a:spcBef>
                <a:spcPct val="20000"/>
              </a:spcBef>
            </a:pPr>
            <a:r>
              <a:rPr lang="de-DE" sz="3600">
                <a:solidFill>
                  <a:schemeClr val="accent2"/>
                </a:solidFill>
                <a:latin typeface="Verdana" pitchFamily="34" charset="0"/>
              </a:rPr>
              <a:t>─ Generating Word Lists ─</a:t>
            </a:r>
            <a:endParaRPr lang="en-US" sz="3600">
              <a:solidFill>
                <a:schemeClr val="accent2"/>
              </a:solidFill>
              <a:latin typeface="Verdana" pitchFamily="34" charset="0"/>
            </a:endParaRPr>
          </a:p>
        </p:txBody>
      </p:sp>
      <p:sp>
        <p:nvSpPr>
          <p:cNvPr id="14339" name="Line 5"/>
          <p:cNvSpPr>
            <a:spLocks noChangeShapeType="1"/>
          </p:cNvSpPr>
          <p:nvPr/>
        </p:nvSpPr>
        <p:spPr bwMode="auto">
          <a:xfrm>
            <a:off x="684213" y="4149725"/>
            <a:ext cx="7991475" cy="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14340" name="Picture 8" descr="corpu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459788" y="115888"/>
            <a:ext cx="5715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47813" y="614363"/>
            <a:ext cx="7345362" cy="601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6" name="Picture 8" descr="corpu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459788" y="115888"/>
            <a:ext cx="5715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7" name="Text Box 5"/>
          <p:cNvSpPr txBox="1">
            <a:spLocks noChangeArrowheads="1"/>
          </p:cNvSpPr>
          <p:nvPr/>
        </p:nvSpPr>
        <p:spPr bwMode="auto">
          <a:xfrm>
            <a:off x="250825" y="1700213"/>
            <a:ext cx="1081088" cy="2536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sz="1600">
                <a:solidFill>
                  <a:schemeClr val="accent2"/>
                </a:solidFill>
              </a:rPr>
              <a:t>To generate a word list click on the relevant option in the sidebar on the left</a:t>
            </a:r>
            <a:endParaRPr lang="en-US" sz="1600">
              <a:solidFill>
                <a:schemeClr val="accent2"/>
              </a:solidFill>
            </a:endParaRPr>
          </a:p>
        </p:txBody>
      </p:sp>
      <p:sp>
        <p:nvSpPr>
          <p:cNvPr id="16388" name="Oval 7"/>
          <p:cNvSpPr>
            <a:spLocks noChangeArrowheads="1"/>
          </p:cNvSpPr>
          <p:nvPr/>
        </p:nvSpPr>
        <p:spPr bwMode="auto">
          <a:xfrm>
            <a:off x="1619250" y="3429000"/>
            <a:ext cx="863600" cy="504825"/>
          </a:xfrm>
          <a:prstGeom prst="ellipse">
            <a:avLst/>
          </a:prstGeom>
          <a:solidFill>
            <a:schemeClr val="accent1">
              <a:alpha val="0"/>
            </a:schemeClr>
          </a:solidFill>
          <a:ln w="25400">
            <a:solidFill>
              <a:srgbClr val="FF66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89" name="Line 8"/>
          <p:cNvSpPr>
            <a:spLocks noChangeShapeType="1"/>
          </p:cNvSpPr>
          <p:nvPr/>
        </p:nvSpPr>
        <p:spPr bwMode="auto">
          <a:xfrm flipH="1" flipV="1">
            <a:off x="1042988" y="3573463"/>
            <a:ext cx="576262" cy="142875"/>
          </a:xfrm>
          <a:prstGeom prst="line">
            <a:avLst/>
          </a:prstGeom>
          <a:noFill/>
          <a:ln w="25400">
            <a:solidFill>
              <a:srgbClr val="FF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4" descr="corpu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459788" y="115888"/>
            <a:ext cx="5715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0" name="Text Box 6"/>
          <p:cNvSpPr txBox="1">
            <a:spLocks noChangeArrowheads="1"/>
          </p:cNvSpPr>
          <p:nvPr/>
        </p:nvSpPr>
        <p:spPr bwMode="auto">
          <a:xfrm>
            <a:off x="250825" y="1557338"/>
            <a:ext cx="1584325" cy="375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sz="1600" i="1">
                <a:solidFill>
                  <a:schemeClr val="accent2"/>
                </a:solidFill>
              </a:rPr>
              <a:t>Corpus Presenter</a:t>
            </a:r>
            <a:r>
              <a:rPr lang="de-DE" sz="1600">
                <a:solidFill>
                  <a:schemeClr val="accent2"/>
                </a:solidFill>
              </a:rPr>
              <a:t> requires some items of information before generating a word list. These can be specified in the window which appears just before the operation begins.</a:t>
            </a:r>
            <a:endParaRPr lang="en-US" sz="1600">
              <a:solidFill>
                <a:schemeClr val="accent2"/>
              </a:solidFill>
            </a:endParaRP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323850" y="188913"/>
            <a:ext cx="77771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GB" sz="1600">
                <a:solidFill>
                  <a:schemeClr val="accent2"/>
                </a:solidFill>
              </a:rPr>
              <a:t>Generating words lists with </a:t>
            </a:r>
            <a:r>
              <a:rPr lang="en-GB" sz="1600" i="1">
                <a:solidFill>
                  <a:schemeClr val="accent2"/>
                </a:solidFill>
              </a:rPr>
              <a:t>Corpus Presenter</a:t>
            </a:r>
            <a:endParaRPr lang="en-GB" sz="1600">
              <a:solidFill>
                <a:schemeClr val="accent2"/>
              </a:solidFill>
            </a:endParaRPr>
          </a:p>
        </p:txBody>
      </p:sp>
      <p:pic>
        <p:nvPicPr>
          <p:cNvPr id="17412" name="Picture 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51050" y="965200"/>
            <a:ext cx="6842125" cy="572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ext Box 3"/>
          <p:cNvSpPr txBox="1">
            <a:spLocks noChangeArrowheads="1"/>
          </p:cNvSpPr>
          <p:nvPr/>
        </p:nvSpPr>
        <p:spPr bwMode="auto">
          <a:xfrm>
            <a:off x="252413" y="1241425"/>
            <a:ext cx="1511300" cy="449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sz="1600" i="1">
                <a:solidFill>
                  <a:schemeClr val="accent2"/>
                </a:solidFill>
              </a:rPr>
              <a:t>Corpus Presenter</a:t>
            </a:r>
            <a:r>
              <a:rPr lang="de-DE" sz="1600">
                <a:solidFill>
                  <a:schemeClr val="accent2"/>
                </a:solidFill>
              </a:rPr>
              <a:t> displays the results of generating a word list and this can be stored, if required. The table of words contains several items of information and can be sorted by clicking on a column header.</a:t>
            </a:r>
            <a:endParaRPr lang="en-US" sz="1600">
              <a:solidFill>
                <a:schemeClr val="accent2"/>
              </a:solidFill>
            </a:endParaRPr>
          </a:p>
        </p:txBody>
      </p:sp>
      <p:pic>
        <p:nvPicPr>
          <p:cNvPr id="18434" name="Picture 4" descr="corpu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459788" y="115888"/>
            <a:ext cx="5715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5" name="Picture 1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08175" y="981075"/>
            <a:ext cx="6696075" cy="561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6" name="Text Box 3"/>
          <p:cNvSpPr txBox="1">
            <a:spLocks noChangeArrowheads="1"/>
          </p:cNvSpPr>
          <p:nvPr/>
        </p:nvSpPr>
        <p:spPr bwMode="auto">
          <a:xfrm>
            <a:off x="323850" y="188913"/>
            <a:ext cx="77771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GB" sz="1600">
                <a:solidFill>
                  <a:schemeClr val="accent2"/>
                </a:solidFill>
              </a:rPr>
              <a:t>Generating words lists with </a:t>
            </a:r>
            <a:r>
              <a:rPr lang="en-GB" sz="1600" i="1">
                <a:solidFill>
                  <a:schemeClr val="accent2"/>
                </a:solidFill>
              </a:rPr>
              <a:t>Corpus Presenter</a:t>
            </a:r>
            <a:endParaRPr lang="en-GB" sz="1600"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ext Box 11"/>
          <p:cNvSpPr txBox="1">
            <a:spLocks noChangeArrowheads="1"/>
          </p:cNvSpPr>
          <p:nvPr/>
        </p:nvSpPr>
        <p:spPr bwMode="auto">
          <a:xfrm>
            <a:off x="323850" y="1268413"/>
            <a:ext cx="1512888" cy="424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sz="1600">
                <a:solidFill>
                  <a:schemeClr val="accent2"/>
                </a:solidFill>
              </a:rPr>
              <a:t>By double-clicking on a row of the word list a window opens which lists each occurrence of the word in question. By clicking on a line in this list you are shown the location of the word in the text it stems from.</a:t>
            </a:r>
            <a:endParaRPr lang="en-US" sz="1600">
              <a:solidFill>
                <a:schemeClr val="accent2"/>
              </a:solidFill>
            </a:endParaRPr>
          </a:p>
        </p:txBody>
      </p:sp>
      <p:pic>
        <p:nvPicPr>
          <p:cNvPr id="19458" name="Picture 1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51050" y="908050"/>
            <a:ext cx="6769100" cy="566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323850" y="260350"/>
            <a:ext cx="77771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GB" sz="1600">
                <a:solidFill>
                  <a:schemeClr val="accent2"/>
                </a:solidFill>
              </a:rPr>
              <a:t>Generating words lists with </a:t>
            </a:r>
            <a:r>
              <a:rPr lang="en-GB" sz="1600" i="1">
                <a:solidFill>
                  <a:schemeClr val="accent2"/>
                </a:solidFill>
              </a:rPr>
              <a:t>Corpus Presenter</a:t>
            </a:r>
            <a:endParaRPr lang="en-GB" sz="1600">
              <a:solidFill>
                <a:schemeClr val="accent2"/>
              </a:solidFill>
            </a:endParaRPr>
          </a:p>
        </p:txBody>
      </p:sp>
      <p:pic>
        <p:nvPicPr>
          <p:cNvPr id="19460" name="Picture 4" descr="corpu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459788" y="115888"/>
            <a:ext cx="5715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51050" y="815975"/>
            <a:ext cx="6942138" cy="5827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2" name="Text Box 3"/>
          <p:cNvSpPr txBox="1">
            <a:spLocks noChangeArrowheads="1"/>
          </p:cNvSpPr>
          <p:nvPr/>
        </p:nvSpPr>
        <p:spPr bwMode="auto">
          <a:xfrm>
            <a:off x="323850" y="260350"/>
            <a:ext cx="77771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GB" sz="1600">
                <a:solidFill>
                  <a:schemeClr val="accent2"/>
                </a:solidFill>
              </a:rPr>
              <a:t>Generating words lists with </a:t>
            </a:r>
            <a:r>
              <a:rPr lang="en-GB" sz="1600" i="1">
                <a:solidFill>
                  <a:schemeClr val="accent2"/>
                </a:solidFill>
              </a:rPr>
              <a:t>Corpus Presenter</a:t>
            </a:r>
            <a:endParaRPr lang="en-GB" sz="1600">
              <a:solidFill>
                <a:schemeClr val="accent2"/>
              </a:solidFill>
            </a:endParaRPr>
          </a:p>
        </p:txBody>
      </p:sp>
      <p:pic>
        <p:nvPicPr>
          <p:cNvPr id="20483" name="Picture 4" descr="corpu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459788" y="115888"/>
            <a:ext cx="5715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4" name="Text Box 11"/>
          <p:cNvSpPr txBox="1">
            <a:spLocks noChangeArrowheads="1"/>
          </p:cNvSpPr>
          <p:nvPr/>
        </p:nvSpPr>
        <p:spPr bwMode="auto">
          <a:xfrm>
            <a:off x="395288" y="1268413"/>
            <a:ext cx="1439862" cy="400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sz="1600">
                <a:solidFill>
                  <a:schemeClr val="accent2"/>
                </a:solidFill>
              </a:rPr>
              <a:t>When viewing tokens of words from a list you can choose to view by token across any files which may contain them (the previous screen shows the tokens by the files they occur in).</a:t>
            </a:r>
            <a:endParaRPr lang="en-US" sz="1600"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ext Box 3"/>
          <p:cNvSpPr txBox="1">
            <a:spLocks noChangeArrowheads="1"/>
          </p:cNvSpPr>
          <p:nvPr/>
        </p:nvSpPr>
        <p:spPr bwMode="auto">
          <a:xfrm>
            <a:off x="323850" y="188913"/>
            <a:ext cx="7777163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GB" sz="1600">
                <a:solidFill>
                  <a:schemeClr val="accent2"/>
                </a:solidFill>
              </a:rPr>
              <a:t>You can also search through the text containing a specific word from the list; you may then copy the current find and its context to the Windows clipboard.</a:t>
            </a:r>
          </a:p>
        </p:txBody>
      </p:sp>
      <p:pic>
        <p:nvPicPr>
          <p:cNvPr id="21506" name="Picture 4" descr="corpu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459788" y="115888"/>
            <a:ext cx="5715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7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42988" y="871538"/>
            <a:ext cx="7081837" cy="5797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 Box 3"/>
          <p:cNvSpPr txBox="1">
            <a:spLocks noChangeArrowheads="1"/>
          </p:cNvSpPr>
          <p:nvPr/>
        </p:nvSpPr>
        <p:spPr bwMode="auto">
          <a:xfrm>
            <a:off x="611188" y="1052513"/>
            <a:ext cx="2374900" cy="351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sz="1600">
                <a:solidFill>
                  <a:schemeClr val="accent2"/>
                </a:solidFill>
              </a:rPr>
              <a:t>At a later stage you might wish to extract certain words from all those in a text and use the extract for other searches. The present function allows you to do this; you can also save such an extract to disk or copy it to the Windows clipboard and use it for another search within </a:t>
            </a:r>
            <a:r>
              <a:rPr lang="de-DE" sz="1600" i="1">
                <a:solidFill>
                  <a:schemeClr val="accent2"/>
                </a:solidFill>
              </a:rPr>
              <a:t>Corpus Presenter</a:t>
            </a:r>
            <a:r>
              <a:rPr lang="de-DE" sz="1600">
                <a:solidFill>
                  <a:schemeClr val="accent2"/>
                </a:solidFill>
              </a:rPr>
              <a:t>.</a:t>
            </a:r>
            <a:endParaRPr lang="en-US" sz="1600">
              <a:solidFill>
                <a:schemeClr val="accent2"/>
              </a:solidFill>
            </a:endParaRPr>
          </a:p>
        </p:txBody>
      </p:sp>
      <p:pic>
        <p:nvPicPr>
          <p:cNvPr id="22530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63938" y="404813"/>
            <a:ext cx="3905250" cy="599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1" name="Picture 4" descr="corpu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8350" y="188913"/>
            <a:ext cx="5715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1820</TotalTime>
  <Words>273</Words>
  <Application>Microsoft Office PowerPoint</Application>
  <PresentationFormat>On-screen Show (4:3)</PresentationFormat>
  <Paragraphs>17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Verdana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University of Limerick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Corpus Presenter Tutorial</dc:title>
  <dc:creator>Raymond Hickey</dc:creator>
  <cp:lastModifiedBy>KM</cp:lastModifiedBy>
  <cp:revision>186</cp:revision>
  <dcterms:created xsi:type="dcterms:W3CDTF">2006-05-19T19:24:54Z</dcterms:created>
  <dcterms:modified xsi:type="dcterms:W3CDTF">2026-03-14T12:58:38Z</dcterms:modified>
</cp:coreProperties>
</file>