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455" r:id="rId3"/>
    <p:sldId id="458" r:id="rId4"/>
    <p:sldId id="465" r:id="rId5"/>
    <p:sldId id="447" r:id="rId6"/>
    <p:sldId id="457" r:id="rId7"/>
    <p:sldId id="466" r:id="rId8"/>
    <p:sldId id="463" r:id="rId9"/>
    <p:sldId id="460" r:id="rId10"/>
    <p:sldId id="459" r:id="rId11"/>
    <p:sldId id="461" r:id="rId12"/>
    <p:sldId id="464" r:id="rId13"/>
    <p:sldId id="467" r:id="rId14"/>
    <p:sldId id="46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1A3"/>
    <a:srgbClr val="C5E7BB"/>
    <a:srgbClr val="D2ECCA"/>
    <a:srgbClr val="DBF0D4"/>
    <a:srgbClr val="BDCC98"/>
    <a:srgbClr val="A6BA74"/>
    <a:srgbClr val="F1EDD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 autoAdjust="0"/>
  </p:normalViewPr>
  <p:slideViewPr>
    <p:cSldViewPr>
      <p:cViewPr>
        <p:scale>
          <a:sx n="125" d="100"/>
          <a:sy n="125" d="100"/>
        </p:scale>
        <p:origin x="-2340" y="-27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9E17F30-AF4B-42D5-974E-A7C365864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F3E81-4AF5-4E11-8CF5-BFC9CE6A3A29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75CDC-B998-4B00-B620-0D1C04ABB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88B0E-44A4-4AA5-8165-068560FD3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1366F-868E-4E66-8F33-1ACD3C072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AF02-C874-4B5E-989B-706A0B75A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BFAE7-1A23-43AC-B04D-739313817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423E-A935-4378-A80E-EB92E6FBC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379E-97CA-4BCF-A1E4-53181225A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21917-CEEF-4DA1-A287-F296FF40F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B1837-F9CD-4A66-8D5D-FAE23747F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180E4-98BD-465C-BC6B-730A498AB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CB274-7349-4D28-A3B3-DC0224235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EDD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BF4DD98-6249-481F-97AE-60823B4E1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3"/>
          <p:cNvSpPr txBox="1">
            <a:spLocks noChangeArrowheads="1"/>
          </p:cNvSpPr>
          <p:nvPr/>
        </p:nvSpPr>
        <p:spPr bwMode="auto">
          <a:xfrm>
            <a:off x="1763713" y="4724400"/>
            <a:ext cx="56165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accent2"/>
                </a:solidFill>
              </a:rPr>
              <a:t>Raymond Hickey</a:t>
            </a:r>
          </a:p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accent2"/>
                </a:solidFill>
              </a:rPr>
              <a:t>www.raymondhickey.com</a:t>
            </a:r>
            <a:endParaRPr lang="en-US" sz="2200">
              <a:solidFill>
                <a:schemeClr val="accent2"/>
              </a:solidFill>
            </a:endParaRP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835342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i="1">
                <a:solidFill>
                  <a:schemeClr val="accent2"/>
                </a:solidFill>
                <a:latin typeface="Verdana" pitchFamily="34" charset="0"/>
              </a:rPr>
              <a:t>Corpus Presenter</a:t>
            </a:r>
          </a:p>
          <a:p>
            <a:pPr algn="ctr">
              <a:spcBef>
                <a:spcPct val="20000"/>
              </a:spcBef>
            </a:pPr>
            <a:endParaRPr lang="de-DE" sz="4800" i="1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de-DE" sz="3600">
                <a:solidFill>
                  <a:schemeClr val="accent2"/>
                </a:solidFill>
                <a:latin typeface="Verdana" pitchFamily="34" charset="0"/>
              </a:rPr>
              <a:t>─ Advanced Searches ─</a:t>
            </a:r>
            <a:endParaRPr lang="en-US" sz="36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684213" y="4149725"/>
            <a:ext cx="79914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0" name="Picture 8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1"/>
          <p:cNvSpPr txBox="1">
            <a:spLocks noChangeArrowheads="1"/>
          </p:cNvSpPr>
          <p:nvPr/>
        </p:nvSpPr>
        <p:spPr bwMode="auto">
          <a:xfrm>
            <a:off x="179388" y="1466850"/>
            <a:ext cx="1368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An Excel spreadsheet with a selection of finds from a search operation. The string searched for occupies the central column and is displayed in blue. </a:t>
            </a:r>
          </a:p>
          <a:p>
            <a:pPr>
              <a:spcBef>
                <a:spcPct val="50000"/>
              </a:spcBef>
            </a:pPr>
            <a:endParaRPr lang="de-DE" sz="16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838" y="887413"/>
            <a:ext cx="7343775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7866062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0825" y="193675"/>
            <a:ext cx="78501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Advanced searches through corpus files; here: export options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765175"/>
            <a:ext cx="67945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50825" y="193675"/>
            <a:ext cx="78501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Saving files as reloadable text databases</a:t>
            </a: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3779838" y="2924175"/>
            <a:ext cx="1944687" cy="144463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50825" y="981075"/>
            <a:ext cx="1728788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If you save the results of an Advanced Search as a reloadable text database then you can further process this with the supplied utility CP Text Databases. You can also choose to reload a previously stored text database, goto </a:t>
            </a:r>
            <a:r>
              <a:rPr lang="de-DE" sz="1600" i="1">
                <a:solidFill>
                  <a:schemeClr val="accent2"/>
                </a:solidFill>
              </a:rPr>
              <a:t>Returns</a:t>
            </a:r>
            <a:r>
              <a:rPr lang="de-DE" sz="1600">
                <a:solidFill>
                  <a:schemeClr val="accent2"/>
                </a:solidFill>
              </a:rPr>
              <a:t>, then </a:t>
            </a:r>
            <a:r>
              <a:rPr lang="de-DE" sz="1600" i="1">
                <a:solidFill>
                  <a:schemeClr val="accent2"/>
                </a:solidFill>
              </a:rPr>
              <a:t>Load previous set of returns</a:t>
            </a:r>
            <a:r>
              <a:rPr lang="de-DE" sz="1600">
                <a:solidFill>
                  <a:schemeClr val="accent2"/>
                </a:solidFill>
              </a:rPr>
              <a:t> or just press Ctrl-F9.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 flipH="1" flipV="1">
            <a:off x="1835150" y="2133600"/>
            <a:ext cx="1944688" cy="8636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836613"/>
            <a:ext cx="731202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676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Advanced searches through corpus files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50825" y="1196975"/>
            <a:ext cx="1152525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A set of returns saved to disk and loaded into the supplied text database utility. </a:t>
            </a:r>
          </a:p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This set of returns could also be reloaded into </a:t>
            </a:r>
            <a:r>
              <a:rPr lang="de-DE" sz="1600" i="1">
                <a:solidFill>
                  <a:schemeClr val="accent2"/>
                </a:solidFill>
              </a:rPr>
              <a:t>Corpus Presenter</a:t>
            </a:r>
            <a:r>
              <a:rPr lang="de-DE" sz="1600">
                <a:solidFill>
                  <a:schemeClr val="accent2"/>
                </a:solidFill>
              </a:rPr>
              <a:t>.</a:t>
            </a:r>
            <a:endParaRPr 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25538"/>
            <a:ext cx="75819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676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Advanced searches through corpus files; here: returns from an advanced search as an HTML table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676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Advanced searches through corpus files</a:t>
            </a:r>
          </a:p>
        </p:txBody>
      </p:sp>
      <p:pic>
        <p:nvPicPr>
          <p:cNvPr id="16386" name="Picture 8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50825" y="1341438"/>
            <a:ext cx="136842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The current option allows you to progress from a quick search to a more complex one allowing for the retrieval of grammatical information in the form of syntactic frames.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981075"/>
            <a:ext cx="6769100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Oval 7"/>
          <p:cNvSpPr>
            <a:spLocks noChangeArrowheads="1"/>
          </p:cNvSpPr>
          <p:nvPr/>
        </p:nvSpPr>
        <p:spPr bwMode="auto">
          <a:xfrm>
            <a:off x="1979613" y="2852738"/>
            <a:ext cx="863600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 flipH="1">
            <a:off x="1476375" y="3213100"/>
            <a:ext cx="574675" cy="50323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3"/>
          <p:cNvSpPr txBox="1">
            <a:spLocks noChangeArrowheads="1"/>
          </p:cNvSpPr>
          <p:nvPr/>
        </p:nvSpPr>
        <p:spPr bwMode="auto">
          <a:xfrm>
            <a:off x="250825" y="1111250"/>
            <a:ext cx="15843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To do complex searches you must first of all specify the information necessary for a search. The main items are the first and second strings. Then you can specify further information, such as the position of a string in a word, the number of intervening items, etc.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7410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55675"/>
            <a:ext cx="6805613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676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Advanced searches through corpus files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765175"/>
            <a:ext cx="6804025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676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Advanced searches through corpus files</a:t>
            </a:r>
          </a:p>
        </p:txBody>
      </p:sp>
      <p:sp>
        <p:nvSpPr>
          <p:cNvPr id="26631" name="Text Box 3"/>
          <p:cNvSpPr txBox="1">
            <a:spLocks noChangeArrowheads="1"/>
          </p:cNvSpPr>
          <p:nvPr/>
        </p:nvSpPr>
        <p:spPr bwMode="auto">
          <a:xfrm>
            <a:off x="250825" y="1111250"/>
            <a:ext cx="158432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Note that you can do more powerful searches on this level by using input lists for both the first and second strings. This allows the program to search for a number of forms during one search run and so improves flexibility.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156325" y="4797425"/>
            <a:ext cx="2232025" cy="1223963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 flipV="1">
            <a:off x="1547813" y="2997200"/>
            <a:ext cx="4608512" cy="180022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323850" y="1341438"/>
            <a:ext cx="136842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Corpus Presenter</a:t>
            </a:r>
            <a:r>
              <a:rPr lang="de-DE" sz="1600">
                <a:solidFill>
                  <a:schemeClr val="accent2"/>
                </a:solidFill>
              </a:rPr>
              <a:t> displays the statistics from an advanced search in the same way as with other searches and you can store this information on disk for later use.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814388"/>
            <a:ext cx="6840538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676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Advanced searches through corpus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11"/>
          <p:cNvSpPr txBox="1">
            <a:spLocks noChangeArrowheads="1"/>
          </p:cNvSpPr>
          <p:nvPr/>
        </p:nvSpPr>
        <p:spPr bwMode="auto">
          <a:xfrm>
            <a:off x="250825" y="1268413"/>
            <a:ext cx="1584325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The results of an advanced search are displayed as a grid below which shows the text from which each row derives with the find highlighted. </a:t>
            </a:r>
          </a:p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You can delete spurious finds and recalc the statistics if you wish.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763588"/>
            <a:ext cx="6913562" cy="592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676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Advanced searches through corpus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250825" y="1268413"/>
            <a:ext cx="15843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Some of the results returned may be spurious and it is up to the user to decide this. You can delete false finds from the grid and then </a:t>
            </a:r>
            <a:r>
              <a:rPr lang="de-DE" sz="1600" i="1">
                <a:solidFill>
                  <a:schemeClr val="accent2"/>
                </a:solidFill>
              </a:rPr>
              <a:t>Recalc</a:t>
            </a:r>
            <a:r>
              <a:rPr lang="de-DE" sz="1600">
                <a:solidFill>
                  <a:schemeClr val="accent2"/>
                </a:solidFill>
              </a:rPr>
              <a:t> the statistics to get accurate results.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676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Advanced searches through corpus files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196975"/>
            <a:ext cx="684212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3348038" y="2205038"/>
            <a:ext cx="503237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1692275" y="2565400"/>
            <a:ext cx="1727200" cy="12954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843213" y="5013325"/>
            <a:ext cx="2233612" cy="144463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940425" y="5013325"/>
            <a:ext cx="2232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>
                <a:solidFill>
                  <a:srgbClr val="FF0000"/>
                </a:solidFill>
              </a:rPr>
              <a:t>This is an incorrect return. It needs to be removed with the statistics calculated afresh.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5076825" y="5157788"/>
            <a:ext cx="935038" cy="2159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765175"/>
            <a:ext cx="680402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676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Advanced searches through corpus files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129698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You can determine the collocations on the left and right of string finds on the present level (goto </a:t>
            </a:r>
            <a:r>
              <a:rPr lang="de-DE" sz="1600" i="1">
                <a:solidFill>
                  <a:schemeClr val="accent2"/>
                </a:solidFill>
              </a:rPr>
              <a:t>Display</a:t>
            </a:r>
            <a:r>
              <a:rPr lang="de-DE" sz="1600">
                <a:solidFill>
                  <a:schemeClr val="accent2"/>
                </a:solidFill>
              </a:rPr>
              <a:t>, then </a:t>
            </a:r>
            <a:r>
              <a:rPr lang="de-DE" sz="1600" i="1">
                <a:solidFill>
                  <a:schemeClr val="accent2"/>
                </a:solidFill>
              </a:rPr>
              <a:t>Determine collocations</a:t>
            </a:r>
            <a:r>
              <a:rPr lang="de-DE" sz="1600">
                <a:solidFill>
                  <a:schemeClr val="accent2"/>
                </a:solidFill>
              </a:rPr>
              <a:t> or just press Ctrl-F11.</a:t>
            </a:r>
            <a:endParaRPr 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864235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7850188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GB" sz="2200">
                <a:solidFill>
                  <a:schemeClr val="accent2"/>
                </a:solidFill>
              </a:rPr>
              <a:t>Advanced searches through corpus files</a:t>
            </a:r>
          </a:p>
          <a:p>
            <a:pPr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</a:rPr>
              <a:t>Collocations, three words to the left and right of a selection of finds.</a:t>
            </a:r>
            <a:endParaRPr lang="en-GB" sz="22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454</Words>
  <Application>Microsoft Office PowerPoint</Application>
  <PresentationFormat>On-screen Show (4:3)</PresentationFormat>
  <Paragraphs>32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Verdana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University of Limerick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Presenter Tutorial</dc:title>
  <dc:creator>Raymond Hickey</dc:creator>
  <cp:lastModifiedBy>KM</cp:lastModifiedBy>
  <cp:revision>185</cp:revision>
  <dcterms:created xsi:type="dcterms:W3CDTF">2006-05-19T19:24:54Z</dcterms:created>
  <dcterms:modified xsi:type="dcterms:W3CDTF">2026-03-14T21:08:37Z</dcterms:modified>
</cp:coreProperties>
</file>