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9" r:id="rId2"/>
    <p:sldId id="485" r:id="rId3"/>
    <p:sldId id="453" r:id="rId4"/>
    <p:sldId id="501" r:id="rId5"/>
    <p:sldId id="497" r:id="rId6"/>
    <p:sldId id="458" r:id="rId7"/>
    <p:sldId id="455" r:id="rId8"/>
    <p:sldId id="454" r:id="rId9"/>
    <p:sldId id="456" r:id="rId10"/>
    <p:sldId id="457" r:id="rId11"/>
    <p:sldId id="463" r:id="rId12"/>
    <p:sldId id="475" r:id="rId13"/>
    <p:sldId id="484" r:id="rId14"/>
    <p:sldId id="498" r:id="rId15"/>
    <p:sldId id="474" r:id="rId16"/>
    <p:sldId id="479" r:id="rId17"/>
    <p:sldId id="480" r:id="rId18"/>
    <p:sldId id="493" r:id="rId19"/>
    <p:sldId id="478" r:id="rId20"/>
    <p:sldId id="490" r:id="rId21"/>
    <p:sldId id="477" r:id="rId22"/>
    <p:sldId id="499" r:id="rId23"/>
    <p:sldId id="460" r:id="rId24"/>
    <p:sldId id="494" r:id="rId25"/>
    <p:sldId id="495" r:id="rId26"/>
    <p:sldId id="500" r:id="rId27"/>
    <p:sldId id="476" r:id="rId28"/>
    <p:sldId id="496" r:id="rId29"/>
    <p:sldId id="486" r:id="rId30"/>
    <p:sldId id="487" r:id="rId31"/>
    <p:sldId id="488" r:id="rId32"/>
    <p:sldId id="489" r:id="rId33"/>
  </p:sldIdLst>
  <p:sldSz cx="9144000" cy="6858000" type="screen4x3"/>
  <p:notesSz cx="6646863" cy="99298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E1A3"/>
    <a:srgbClr val="C5E7BB"/>
    <a:srgbClr val="D2ECCA"/>
    <a:srgbClr val="DBF0D4"/>
    <a:srgbClr val="BDCC98"/>
    <a:srgbClr val="A6BA74"/>
    <a:srgbClr val="F1EDDF"/>
    <a:srgbClr val="F5F2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8" autoAdjust="0"/>
    <p:restoredTop sz="94660" autoAdjust="0"/>
  </p:normalViewPr>
  <p:slideViewPr>
    <p:cSldViewPr>
      <p:cViewPr>
        <p:scale>
          <a:sx n="150" d="100"/>
          <a:sy n="150" d="100"/>
        </p:scale>
        <p:origin x="-1986" y="-17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28797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6387" name="Rectangle 1027"/>
          <p:cNvSpPr>
            <a:spLocks noGrp="1" noChangeArrowheads="1"/>
          </p:cNvSpPr>
          <p:nvPr>
            <p:ph type="dt" idx="1"/>
          </p:nvPr>
        </p:nvSpPr>
        <p:spPr bwMode="auto">
          <a:xfrm>
            <a:off x="3765550" y="0"/>
            <a:ext cx="28797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1028"/>
          <p:cNvSpPr>
            <a:spLocks noGrp="1" noRot="1" noChangeArrowheads="1" noTextEdit="1"/>
          </p:cNvSpPr>
          <p:nvPr>
            <p:ph type="sldImg" idx="2"/>
          </p:nvPr>
        </p:nvSpPr>
        <p:spPr bwMode="auto">
          <a:xfrm>
            <a:off x="841375" y="744538"/>
            <a:ext cx="4965700" cy="3724275"/>
          </a:xfrm>
          <a:prstGeom prst="rect">
            <a:avLst/>
          </a:prstGeom>
          <a:noFill/>
          <a:ln w="9525">
            <a:solidFill>
              <a:srgbClr val="000000"/>
            </a:solidFill>
            <a:miter lim="800000"/>
            <a:headEnd/>
            <a:tailEnd/>
          </a:ln>
        </p:spPr>
      </p:sp>
      <p:sp>
        <p:nvSpPr>
          <p:cNvPr id="16389" name="Rectangle 1029"/>
          <p:cNvSpPr>
            <a:spLocks noGrp="1" noChangeArrowheads="1"/>
          </p:cNvSpPr>
          <p:nvPr>
            <p:ph type="body" sz="quarter" idx="3"/>
          </p:nvPr>
        </p:nvSpPr>
        <p:spPr bwMode="auto">
          <a:xfrm>
            <a:off x="665163" y="4716463"/>
            <a:ext cx="5316537" cy="4468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1030"/>
          <p:cNvSpPr>
            <a:spLocks noGrp="1" noChangeArrowheads="1"/>
          </p:cNvSpPr>
          <p:nvPr>
            <p:ph type="ftr" sz="quarter" idx="4"/>
          </p:nvPr>
        </p:nvSpPr>
        <p:spPr bwMode="auto">
          <a:xfrm>
            <a:off x="0" y="9431338"/>
            <a:ext cx="28797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6391" name="Rectangle 1031"/>
          <p:cNvSpPr>
            <a:spLocks noGrp="1" noChangeArrowheads="1"/>
          </p:cNvSpPr>
          <p:nvPr>
            <p:ph type="sldNum" sz="quarter" idx="5"/>
          </p:nvPr>
        </p:nvSpPr>
        <p:spPr bwMode="auto">
          <a:xfrm>
            <a:off x="3765550" y="9431338"/>
            <a:ext cx="28797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D100A3C-7FA0-4C49-89AF-21CDB8D1573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a:noFill/>
        </p:spPr>
        <p:txBody>
          <a:bodyPr/>
          <a:lstStyle/>
          <a:p>
            <a:fld id="{CBD6F567-586D-4992-8C34-9ACD08F996BC}" type="slidenum">
              <a:rPr lang="en-US" smtClean="0">
                <a:cs typeface="Arial" charset="0"/>
              </a:rPr>
              <a:pPr/>
              <a:t>1</a:t>
            </a:fld>
            <a:endParaRPr lang="en-US" smtClean="0">
              <a:cs typeface="Arial" charset="0"/>
            </a:endParaRPr>
          </a:p>
        </p:txBody>
      </p:sp>
      <p:sp>
        <p:nvSpPr>
          <p:cNvPr id="15362" name="Rectangle 2"/>
          <p:cNvSpPr>
            <a:spLocks noGrp="1" noRo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342369-32F3-4E98-9826-ED4BB64D6DF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17AE78-BC79-4066-AACC-9845EAAFFB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D07EAF-3CA2-4028-9206-8BF2A8EF0D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44DE89-97D1-4942-BEF1-6221B4E097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24E0BF-DF47-4FDF-AB43-A03E70B6BCA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5053F6-CA52-4136-B596-D65FBD576E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C45EFC-1433-437D-87BC-51F551A52F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CFD15C-B6BE-476D-9147-314E9866E68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EE069D-D85A-461F-B295-3C7793E929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C48631-AA08-416C-88CF-2BAFF2E83E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01D645-DE4D-457A-AE0E-2F188132FC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1EDD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B88238C-B529-414B-818D-94F7F6A70E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aymondhickey.co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3"/>
          <p:cNvSpPr txBox="1">
            <a:spLocks noChangeArrowheads="1"/>
          </p:cNvSpPr>
          <p:nvPr/>
        </p:nvSpPr>
        <p:spPr bwMode="auto">
          <a:xfrm>
            <a:off x="1763713" y="4724400"/>
            <a:ext cx="5616575" cy="930275"/>
          </a:xfrm>
          <a:prstGeom prst="rect">
            <a:avLst/>
          </a:prstGeom>
          <a:noFill/>
          <a:ln w="9525">
            <a:noFill/>
            <a:miter lim="800000"/>
            <a:headEnd/>
            <a:tailEnd/>
          </a:ln>
        </p:spPr>
        <p:txBody>
          <a:bodyPr>
            <a:spAutoFit/>
          </a:bodyPr>
          <a:lstStyle/>
          <a:p>
            <a:pPr algn="ctr">
              <a:spcBef>
                <a:spcPct val="50000"/>
              </a:spcBef>
            </a:pPr>
            <a:r>
              <a:rPr lang="de-DE" sz="2200">
                <a:solidFill>
                  <a:schemeClr val="accent2"/>
                </a:solidFill>
              </a:rPr>
              <a:t>Raymond Hickey</a:t>
            </a:r>
          </a:p>
          <a:p>
            <a:pPr algn="ctr">
              <a:spcBef>
                <a:spcPct val="50000"/>
              </a:spcBef>
            </a:pPr>
            <a:r>
              <a:rPr lang="de-DE" sz="2200">
                <a:solidFill>
                  <a:schemeClr val="accent2"/>
                </a:solidFill>
              </a:rPr>
              <a:t>www.raymondhickey.com</a:t>
            </a:r>
            <a:endParaRPr lang="en-US" sz="2200">
              <a:solidFill>
                <a:schemeClr val="accent2"/>
              </a:solidFill>
            </a:endParaRPr>
          </a:p>
        </p:txBody>
      </p:sp>
      <p:sp>
        <p:nvSpPr>
          <p:cNvPr id="14338" name="Text Box 4"/>
          <p:cNvSpPr txBox="1">
            <a:spLocks noChangeArrowheads="1"/>
          </p:cNvSpPr>
          <p:nvPr/>
        </p:nvSpPr>
        <p:spPr bwMode="auto">
          <a:xfrm>
            <a:off x="395288" y="1125538"/>
            <a:ext cx="8353425" cy="2360612"/>
          </a:xfrm>
          <a:prstGeom prst="rect">
            <a:avLst/>
          </a:prstGeom>
          <a:noFill/>
          <a:ln w="9525">
            <a:noFill/>
            <a:miter lim="800000"/>
            <a:headEnd/>
            <a:tailEnd/>
          </a:ln>
        </p:spPr>
        <p:txBody>
          <a:bodyPr>
            <a:spAutoFit/>
          </a:bodyPr>
          <a:lstStyle/>
          <a:p>
            <a:pPr algn="ctr">
              <a:spcBef>
                <a:spcPct val="20000"/>
              </a:spcBef>
            </a:pPr>
            <a:r>
              <a:rPr lang="en-US" sz="4800" i="1">
                <a:solidFill>
                  <a:schemeClr val="accent2"/>
                </a:solidFill>
                <a:latin typeface="Verdana" pitchFamily="34" charset="0"/>
              </a:rPr>
              <a:t>Corpus Presenter</a:t>
            </a:r>
          </a:p>
          <a:p>
            <a:pPr algn="ctr">
              <a:spcBef>
                <a:spcPct val="20000"/>
              </a:spcBef>
            </a:pPr>
            <a:endParaRPr lang="de-DE" sz="4800" i="1">
              <a:solidFill>
                <a:schemeClr val="accent2"/>
              </a:solidFill>
              <a:latin typeface="Verdana" pitchFamily="34" charset="0"/>
            </a:endParaRPr>
          </a:p>
          <a:p>
            <a:pPr algn="ctr">
              <a:spcBef>
                <a:spcPct val="20000"/>
              </a:spcBef>
            </a:pPr>
            <a:r>
              <a:rPr lang="de-DE" sz="3600">
                <a:solidFill>
                  <a:schemeClr val="accent2"/>
                </a:solidFill>
                <a:latin typeface="Verdana" pitchFamily="34" charset="0"/>
              </a:rPr>
              <a:t>─ Sample Tasks ─</a:t>
            </a:r>
            <a:endParaRPr lang="en-US" sz="3600">
              <a:solidFill>
                <a:schemeClr val="accent2"/>
              </a:solidFill>
              <a:latin typeface="Verdana" pitchFamily="34" charset="0"/>
            </a:endParaRPr>
          </a:p>
        </p:txBody>
      </p:sp>
      <p:sp>
        <p:nvSpPr>
          <p:cNvPr id="14339" name="Line 5"/>
          <p:cNvSpPr>
            <a:spLocks noChangeShapeType="1"/>
          </p:cNvSpPr>
          <p:nvPr/>
        </p:nvSpPr>
        <p:spPr bwMode="auto">
          <a:xfrm>
            <a:off x="684213" y="4149725"/>
            <a:ext cx="7991475" cy="0"/>
          </a:xfrm>
          <a:prstGeom prst="line">
            <a:avLst/>
          </a:prstGeom>
          <a:noFill/>
          <a:ln w="19050">
            <a:solidFill>
              <a:schemeClr val="accent2"/>
            </a:solidFill>
            <a:round/>
            <a:headEnd/>
            <a:tailEnd/>
          </a:ln>
        </p:spPr>
        <p:txBody>
          <a:bodyPr/>
          <a:lstStyle/>
          <a:p>
            <a:endParaRPr lang="en-US"/>
          </a:p>
        </p:txBody>
      </p:sp>
      <p:pic>
        <p:nvPicPr>
          <p:cNvPr id="14340" name="Picture 8"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24578" name="Picture 3"/>
          <p:cNvPicPr>
            <a:picLocks noChangeAspect="1" noChangeArrowheads="1"/>
          </p:cNvPicPr>
          <p:nvPr/>
        </p:nvPicPr>
        <p:blipFill>
          <a:blip r:embed="rId3"/>
          <a:srcRect/>
          <a:stretch>
            <a:fillRect/>
          </a:stretch>
        </p:blipFill>
        <p:spPr bwMode="auto">
          <a:xfrm>
            <a:off x="1333500" y="1268413"/>
            <a:ext cx="6478588" cy="5319712"/>
          </a:xfrm>
          <a:prstGeom prst="rect">
            <a:avLst/>
          </a:prstGeom>
          <a:noFill/>
          <a:ln w="9525">
            <a:noFill/>
            <a:miter lim="800000"/>
            <a:headEnd/>
            <a:tailEnd/>
          </a:ln>
        </p:spPr>
      </p:pic>
      <p:sp>
        <p:nvSpPr>
          <p:cNvPr id="24579" name="Text Box 3"/>
          <p:cNvSpPr txBox="1">
            <a:spLocks noChangeArrowheads="1"/>
          </p:cNvSpPr>
          <p:nvPr/>
        </p:nvSpPr>
        <p:spPr bwMode="auto">
          <a:xfrm>
            <a:off x="1116013" y="188913"/>
            <a:ext cx="6769100" cy="762000"/>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Finds for non-standard second person pronouns over the centuries in </a:t>
            </a:r>
            <a:r>
              <a:rPr lang="en-GB" sz="2200" i="1">
                <a:solidFill>
                  <a:schemeClr val="accent2"/>
                </a:solidFill>
              </a:rPr>
              <a:t>A Corpus of Irish English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5602" name="Text Box 3"/>
          <p:cNvSpPr txBox="1">
            <a:spLocks noChangeArrowheads="1"/>
          </p:cNvSpPr>
          <p:nvPr/>
        </p:nvSpPr>
        <p:spPr bwMode="auto">
          <a:xfrm>
            <a:off x="1116013" y="188913"/>
            <a:ext cx="6769100" cy="762000"/>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Use of supraregional (non-local) </a:t>
            </a:r>
            <a:r>
              <a:rPr lang="en-GB" sz="2200" i="1">
                <a:solidFill>
                  <a:schemeClr val="accent2"/>
                </a:solidFill>
              </a:rPr>
              <a:t>ye</a:t>
            </a:r>
            <a:r>
              <a:rPr lang="en-GB" sz="2200">
                <a:solidFill>
                  <a:schemeClr val="accent2"/>
                </a:solidFill>
              </a:rPr>
              <a:t> in </a:t>
            </a:r>
            <a:r>
              <a:rPr lang="en-GB" sz="2200" i="1">
                <a:solidFill>
                  <a:schemeClr val="accent2"/>
                </a:solidFill>
              </a:rPr>
              <a:t>A Corpus of Irish English</a:t>
            </a:r>
            <a:r>
              <a:rPr lang="en-GB" sz="2200">
                <a:solidFill>
                  <a:schemeClr val="accent2"/>
                </a:solidFill>
              </a:rPr>
              <a:t> at least from the 18th century onwards</a:t>
            </a:r>
            <a:endParaRPr lang="en-GB" sz="2200" i="1">
              <a:solidFill>
                <a:schemeClr val="accent2"/>
              </a:solidFill>
            </a:endParaRPr>
          </a:p>
        </p:txBody>
      </p:sp>
      <p:pic>
        <p:nvPicPr>
          <p:cNvPr id="25603" name="Picture 5"/>
          <p:cNvPicPr>
            <a:picLocks noChangeAspect="1" noChangeArrowheads="1"/>
          </p:cNvPicPr>
          <p:nvPr/>
        </p:nvPicPr>
        <p:blipFill>
          <a:blip r:embed="rId3"/>
          <a:srcRect/>
          <a:stretch>
            <a:fillRect/>
          </a:stretch>
        </p:blipFill>
        <p:spPr bwMode="auto">
          <a:xfrm>
            <a:off x="1114425" y="1219200"/>
            <a:ext cx="6842125" cy="53832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1: Discussion</a:t>
            </a:r>
            <a:endParaRPr lang="en-GB" sz="2200" i="1">
              <a:solidFill>
                <a:schemeClr val="accent2"/>
              </a:solidFill>
            </a:endParaRPr>
          </a:p>
        </p:txBody>
      </p:sp>
      <p:sp>
        <p:nvSpPr>
          <p:cNvPr id="26626" name="Rectangle 3"/>
          <p:cNvSpPr>
            <a:spLocks noChangeArrowheads="1"/>
          </p:cNvSpPr>
          <p:nvPr/>
        </p:nvSpPr>
        <p:spPr bwMode="auto">
          <a:xfrm>
            <a:off x="900113" y="1341438"/>
            <a:ext cx="7427912" cy="4897437"/>
          </a:xfrm>
          <a:prstGeom prst="rect">
            <a:avLst/>
          </a:prstGeom>
          <a:noFill/>
          <a:ln w="9525">
            <a:noFill/>
            <a:miter lim="800000"/>
            <a:headEnd/>
            <a:tailEnd/>
          </a:ln>
        </p:spPr>
        <p:txBody>
          <a:bodyPr/>
          <a:lstStyle/>
          <a:p>
            <a:pPr>
              <a:spcBef>
                <a:spcPct val="50000"/>
              </a:spcBef>
            </a:pPr>
            <a:r>
              <a:rPr lang="de-DE">
                <a:solidFill>
                  <a:schemeClr val="accent2"/>
                </a:solidFill>
              </a:rPr>
              <a:t>It would appear that the second person plural forms, shown in the above corpus extracts, were formed by Irish speakers, probably due (i) to contact with Irish, which has a singular # plural distinction, and (ii) to the retention of older forms of English which distinguished between singular and plural. An interesting feature of modern Irish English is that origin (ii) seems to be the source for </a:t>
            </a:r>
            <a:r>
              <a:rPr lang="de-DE" i="1">
                <a:solidFill>
                  <a:schemeClr val="accent2"/>
                </a:solidFill>
              </a:rPr>
              <a:t>ye</a:t>
            </a:r>
            <a:r>
              <a:rPr lang="de-DE">
                <a:solidFill>
                  <a:schemeClr val="accent2"/>
                </a:solidFill>
              </a:rPr>
              <a:t>, the plural form used by supraregional Irish English speakers while origin (i) seems to be the source for the purely Irish English forms </a:t>
            </a:r>
            <a:r>
              <a:rPr lang="de-DE" i="1">
                <a:solidFill>
                  <a:schemeClr val="accent2"/>
                </a:solidFill>
              </a:rPr>
              <a:t>yous(e)</a:t>
            </a:r>
            <a:r>
              <a:rPr lang="de-DE">
                <a:solidFill>
                  <a:schemeClr val="accent2"/>
                </a:solidFill>
              </a:rPr>
              <a:t> and </a:t>
            </a:r>
            <a:r>
              <a:rPr lang="de-DE" i="1">
                <a:solidFill>
                  <a:schemeClr val="accent2"/>
                </a:solidFill>
              </a:rPr>
              <a:t>yeez</a:t>
            </a:r>
            <a:r>
              <a:rPr lang="de-DE">
                <a:solidFill>
                  <a:schemeClr val="accent2"/>
                </a:solidFill>
              </a:rPr>
              <a:t>.</a:t>
            </a:r>
          </a:p>
          <a:p>
            <a:pPr>
              <a:spcBef>
                <a:spcPct val="50000"/>
              </a:spcBef>
            </a:pPr>
            <a:r>
              <a:rPr lang="de-DE">
                <a:solidFill>
                  <a:schemeClr val="accent2"/>
                </a:solidFill>
              </a:rPr>
              <a:t>Why? The answer probably lies in the nature of language contact. Here this was by adult speakers of Irish trying to learn English (in a non-prescriptive environment) from others who already knew the language better. The Irish speakers had a singular # plural distinction in their native language and would have expected this in English. On not finding it, they created plural forms by adding the plural {S} morpheme to either </a:t>
            </a:r>
            <a:r>
              <a:rPr lang="de-DE" i="1">
                <a:solidFill>
                  <a:schemeClr val="accent2"/>
                </a:solidFill>
              </a:rPr>
              <a:t>you,</a:t>
            </a:r>
            <a:r>
              <a:rPr lang="de-DE">
                <a:solidFill>
                  <a:schemeClr val="accent2"/>
                </a:solidFill>
              </a:rPr>
              <a:t> or </a:t>
            </a:r>
            <a:r>
              <a:rPr lang="de-DE" i="1">
                <a:solidFill>
                  <a:schemeClr val="accent2"/>
                </a:solidFill>
              </a:rPr>
              <a:t>ye</a:t>
            </a:r>
            <a:r>
              <a:rPr lang="de-DE">
                <a:solidFill>
                  <a:schemeClr val="accent2"/>
                </a:solidFill>
              </a:rPr>
              <a:t>, seeing as how this morpheme was, and is, the clearest marker of the plural in English, thus yielding the two alternative forms [ju:z] and [ji:z] (note {S} is realised as [z] after a vowel).</a:t>
            </a:r>
            <a:endParaRPr lang="en-GB">
              <a:solidFill>
                <a:schemeClr val="accent2"/>
              </a:solidFill>
            </a:endParaRPr>
          </a:p>
        </p:txBody>
      </p:sp>
      <p:pic>
        <p:nvPicPr>
          <p:cNvPr id="2662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1: Discussion (cont.)</a:t>
            </a:r>
            <a:endParaRPr lang="en-GB" sz="2200" i="1">
              <a:solidFill>
                <a:schemeClr val="accent2"/>
              </a:solidFill>
            </a:endParaRPr>
          </a:p>
        </p:txBody>
      </p:sp>
      <p:sp>
        <p:nvSpPr>
          <p:cNvPr id="27650" name="Rectangle 3"/>
          <p:cNvSpPr>
            <a:spLocks noChangeArrowheads="1"/>
          </p:cNvSpPr>
          <p:nvPr/>
        </p:nvSpPr>
        <p:spPr bwMode="auto">
          <a:xfrm>
            <a:off x="971550" y="1557338"/>
            <a:ext cx="7427913" cy="3959225"/>
          </a:xfrm>
          <a:prstGeom prst="rect">
            <a:avLst/>
          </a:prstGeom>
          <a:noFill/>
          <a:ln w="9525">
            <a:noFill/>
            <a:miter lim="800000"/>
            <a:headEnd/>
            <a:tailEnd/>
          </a:ln>
        </p:spPr>
        <p:txBody>
          <a:bodyPr/>
          <a:lstStyle/>
          <a:p>
            <a:pPr>
              <a:spcBef>
                <a:spcPct val="50000"/>
              </a:spcBef>
            </a:pPr>
            <a:endParaRPr lang="de-DE" sz="1600">
              <a:solidFill>
                <a:schemeClr val="accent2"/>
              </a:solidFill>
            </a:endParaRPr>
          </a:p>
          <a:p>
            <a:pPr>
              <a:spcBef>
                <a:spcPct val="50000"/>
              </a:spcBef>
            </a:pPr>
            <a:r>
              <a:rPr lang="de-DE" sz="2000">
                <a:solidFill>
                  <a:schemeClr val="accent2"/>
                </a:solidFill>
              </a:rPr>
              <a:t>References</a:t>
            </a:r>
          </a:p>
          <a:p>
            <a:pPr>
              <a:spcBef>
                <a:spcPct val="50000"/>
              </a:spcBef>
            </a:pPr>
            <a:r>
              <a:rPr lang="en-US" sz="1600">
                <a:solidFill>
                  <a:schemeClr val="accent2"/>
                </a:solidFill>
              </a:rPr>
              <a:t>Hickey, Raymond 2003. ‘Rectifying a standard deficiency. Pronominal distinctions in varieties of English’, in: Irma Taavitsainen and Andreas H. Jucker (eds), </a:t>
            </a:r>
            <a:r>
              <a:rPr lang="en-US" sz="1600" i="1">
                <a:solidFill>
                  <a:schemeClr val="accent2"/>
                </a:solidFill>
              </a:rPr>
              <a:t>Diachronic perspectives on address term systems</a:t>
            </a:r>
            <a:r>
              <a:rPr lang="en-US" sz="1600">
                <a:solidFill>
                  <a:schemeClr val="accent2"/>
                </a:solidFill>
              </a:rPr>
              <a:t>, Pragmatics and Beyond, New Series, Vol. 107. Amsterdam: Benjamins, pp. 345-374.</a:t>
            </a:r>
            <a:endParaRPr lang="de-DE" sz="1600">
              <a:solidFill>
                <a:schemeClr val="accent2"/>
              </a:solidFill>
            </a:endParaRPr>
          </a:p>
          <a:p>
            <a:pPr>
              <a:spcBef>
                <a:spcPct val="50000"/>
              </a:spcBef>
            </a:pPr>
            <a:r>
              <a:rPr lang="en-US" sz="1600">
                <a:solidFill>
                  <a:schemeClr val="accent2"/>
                </a:solidFill>
              </a:rPr>
              <a:t>Hickey, Raymond 2024. ‘Pronouns of address in the history of Irish English’, in: Carolina P. Amador-Moreno, Dagmar Haumann and Arne Peters (eds) </a:t>
            </a:r>
            <a:r>
              <a:rPr lang="en-US" sz="1600" i="1">
                <a:solidFill>
                  <a:schemeClr val="accent2"/>
                </a:solidFill>
              </a:rPr>
              <a:t>Digitally-assisted Historical English Linguistics</a:t>
            </a:r>
            <a:r>
              <a:rPr lang="en-US" sz="1600">
                <a:solidFill>
                  <a:schemeClr val="accent2"/>
                </a:solidFill>
              </a:rPr>
              <a:t>. London: Routledge, pp. 110-124.</a:t>
            </a:r>
            <a:endParaRPr lang="de-DE" sz="1600">
              <a:solidFill>
                <a:schemeClr val="accent2"/>
              </a:solidFill>
            </a:endParaRPr>
          </a:p>
          <a:p>
            <a:pPr>
              <a:spcBef>
                <a:spcPct val="50000"/>
              </a:spcBef>
            </a:pPr>
            <a:endParaRPr lang="de-DE" sz="1600">
              <a:solidFill>
                <a:schemeClr val="accent2"/>
              </a:solidFill>
            </a:endParaRPr>
          </a:p>
          <a:p>
            <a:pPr>
              <a:spcBef>
                <a:spcPct val="50000"/>
              </a:spcBef>
            </a:pPr>
            <a:endParaRPr lang="en-GB" sz="1600">
              <a:solidFill>
                <a:schemeClr val="accent2"/>
              </a:solidFill>
            </a:endParaRPr>
          </a:p>
        </p:txBody>
      </p:sp>
      <p:pic>
        <p:nvPicPr>
          <p:cNvPr id="2765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971550" y="1552575"/>
            <a:ext cx="7283450" cy="1143000"/>
          </a:xfrm>
        </p:spPr>
        <p:txBody>
          <a:bodyPr/>
          <a:lstStyle/>
          <a:p>
            <a:r>
              <a:rPr lang="en-GB" sz="4000" smtClean="0">
                <a:solidFill>
                  <a:schemeClr val="accent2"/>
                </a:solidFill>
              </a:rPr>
              <a:t>Task 2: The </a:t>
            </a:r>
            <a:r>
              <a:rPr lang="en-GB" sz="4000" i="1" smtClean="0">
                <a:solidFill>
                  <a:schemeClr val="accent2"/>
                </a:solidFill>
              </a:rPr>
              <a:t>after</a:t>
            </a:r>
            <a:r>
              <a:rPr lang="en-GB" sz="4000" smtClean="0">
                <a:solidFill>
                  <a:schemeClr val="accent2"/>
                </a:solidFill>
              </a:rPr>
              <a:t> perfective of Irish English</a:t>
            </a:r>
            <a:endParaRPr lang="en-US" sz="4000" i="1" smtClean="0">
              <a:solidFill>
                <a:schemeClr val="accent2"/>
              </a:solidFill>
            </a:endParaRPr>
          </a:p>
        </p:txBody>
      </p:sp>
      <p:sp>
        <p:nvSpPr>
          <p:cNvPr id="28674" name="Text Box 4"/>
          <p:cNvSpPr txBox="1">
            <a:spLocks noChangeArrowheads="1"/>
          </p:cNvSpPr>
          <p:nvPr/>
        </p:nvSpPr>
        <p:spPr bwMode="auto">
          <a:xfrm>
            <a:off x="2339975" y="3630613"/>
            <a:ext cx="4537075" cy="1311275"/>
          </a:xfrm>
          <a:prstGeom prst="rect">
            <a:avLst/>
          </a:prstGeom>
          <a:noFill/>
          <a:ln w="9525">
            <a:noFill/>
            <a:miter lim="800000"/>
            <a:headEnd/>
            <a:tailEnd/>
          </a:ln>
        </p:spPr>
        <p:txBody>
          <a:bodyPr>
            <a:spAutoFit/>
          </a:bodyPr>
          <a:lstStyle/>
          <a:p>
            <a:pPr algn="ctr">
              <a:spcBef>
                <a:spcPct val="50000"/>
              </a:spcBef>
            </a:pPr>
            <a:r>
              <a:rPr lang="de-DE" sz="8000">
                <a:solidFill>
                  <a:srgbClr val="A6BA74"/>
                </a:solidFill>
                <a:latin typeface="Copperplate Gothic Bold" pitchFamily="34" charset="0"/>
                <a:ea typeface="Batang" pitchFamily="18" charset="-127"/>
              </a:rPr>
              <a:t>AFTER</a:t>
            </a:r>
            <a:endParaRPr lang="en-US" sz="8000">
              <a:solidFill>
                <a:srgbClr val="A6BA74"/>
              </a:solidFill>
              <a:latin typeface="Copperplate Gothic Bold" pitchFamily="34" charset="0"/>
              <a:ea typeface="Batang" pitchFamily="18" charset="-127"/>
            </a:endParaRPr>
          </a:p>
        </p:txBody>
      </p:sp>
      <p:sp>
        <p:nvSpPr>
          <p:cNvPr id="28675" name="AutoShape 5"/>
          <p:cNvSpPr>
            <a:spLocks noChangeArrowheads="1"/>
          </p:cNvSpPr>
          <p:nvPr/>
        </p:nvSpPr>
        <p:spPr bwMode="auto">
          <a:xfrm>
            <a:off x="900113" y="3919538"/>
            <a:ext cx="1223962" cy="720725"/>
          </a:xfrm>
          <a:prstGeom prst="leftArrow">
            <a:avLst>
              <a:gd name="adj1" fmla="val 50000"/>
              <a:gd name="adj2" fmla="val 42456"/>
            </a:avLst>
          </a:prstGeom>
          <a:solidFill>
            <a:srgbClr val="FFCC00"/>
          </a:solidFill>
          <a:ln w="9525">
            <a:solidFill>
              <a:schemeClr val="tx1"/>
            </a:solidFill>
            <a:miter lim="800000"/>
            <a:headEnd/>
            <a:tailEnd/>
          </a:ln>
        </p:spPr>
        <p:txBody>
          <a:bodyPr wrap="none" anchor="ctr"/>
          <a:lstStyle/>
          <a:p>
            <a:endParaRPr lang="en-US"/>
          </a:p>
        </p:txBody>
      </p:sp>
      <p:sp>
        <p:nvSpPr>
          <p:cNvPr id="28676" name="AutoShape 6"/>
          <p:cNvSpPr>
            <a:spLocks noChangeArrowheads="1"/>
          </p:cNvSpPr>
          <p:nvPr/>
        </p:nvSpPr>
        <p:spPr bwMode="auto">
          <a:xfrm rot="10800000">
            <a:off x="7019925" y="3919538"/>
            <a:ext cx="1223963" cy="720725"/>
          </a:xfrm>
          <a:prstGeom prst="leftArrow">
            <a:avLst>
              <a:gd name="adj1" fmla="val 50000"/>
              <a:gd name="adj2" fmla="val 42456"/>
            </a:avLst>
          </a:prstGeom>
          <a:solidFill>
            <a:srgbClr val="FFCC00"/>
          </a:solidFill>
          <a:ln w="9525">
            <a:solidFill>
              <a:schemeClr val="tx1"/>
            </a:solidFill>
            <a:miter lim="800000"/>
            <a:headEnd/>
            <a:tailEnd/>
          </a:ln>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2: The </a:t>
            </a:r>
            <a:r>
              <a:rPr lang="en-GB" sz="2200" i="1">
                <a:solidFill>
                  <a:schemeClr val="accent2"/>
                </a:solidFill>
              </a:rPr>
              <a:t>after</a:t>
            </a:r>
            <a:r>
              <a:rPr lang="en-GB" sz="2200">
                <a:solidFill>
                  <a:schemeClr val="accent2"/>
                </a:solidFill>
              </a:rPr>
              <a:t> perfective of Irish English</a:t>
            </a:r>
            <a:endParaRPr lang="en-GB" sz="2200" i="1">
              <a:solidFill>
                <a:schemeClr val="accent2"/>
              </a:solidFill>
            </a:endParaRPr>
          </a:p>
        </p:txBody>
      </p:sp>
      <p:sp>
        <p:nvSpPr>
          <p:cNvPr id="29698" name="Rectangle 3"/>
          <p:cNvSpPr>
            <a:spLocks noChangeArrowheads="1"/>
          </p:cNvSpPr>
          <p:nvPr/>
        </p:nvSpPr>
        <p:spPr bwMode="auto">
          <a:xfrm>
            <a:off x="971550" y="1484313"/>
            <a:ext cx="7427913" cy="4535487"/>
          </a:xfrm>
          <a:prstGeom prst="rect">
            <a:avLst/>
          </a:prstGeom>
          <a:noFill/>
          <a:ln w="9525">
            <a:noFill/>
            <a:miter lim="800000"/>
            <a:headEnd/>
            <a:tailEnd/>
          </a:ln>
        </p:spPr>
        <p:txBody>
          <a:bodyPr/>
          <a:lstStyle/>
          <a:p>
            <a:pPr>
              <a:spcBef>
                <a:spcPct val="50000"/>
              </a:spcBef>
            </a:pPr>
            <a:r>
              <a:rPr lang="en-US">
                <a:solidFill>
                  <a:schemeClr val="accent2"/>
                </a:solidFill>
              </a:rPr>
              <a:t>The temporal adverb </a:t>
            </a:r>
            <a:r>
              <a:rPr lang="en-US" i="1">
                <a:solidFill>
                  <a:schemeClr val="accent2"/>
                </a:solidFill>
              </a:rPr>
              <a:t>after</a:t>
            </a:r>
            <a:r>
              <a:rPr lang="en-US">
                <a:solidFill>
                  <a:schemeClr val="accent2"/>
                </a:solidFill>
              </a:rPr>
              <a:t> is normally used prospectively in English, e.g. </a:t>
            </a:r>
            <a:r>
              <a:rPr lang="en-US" i="1">
                <a:solidFill>
                  <a:schemeClr val="accent2"/>
                </a:solidFill>
              </a:rPr>
              <a:t>The police are after the criminal</a:t>
            </a:r>
            <a:r>
              <a:rPr lang="en-US">
                <a:solidFill>
                  <a:schemeClr val="accent2"/>
                </a:solidFill>
              </a:rPr>
              <a:t>, i.e. they hope to catch him in the near future.</a:t>
            </a:r>
          </a:p>
          <a:p>
            <a:pPr>
              <a:spcBef>
                <a:spcPct val="50000"/>
              </a:spcBef>
            </a:pPr>
            <a:r>
              <a:rPr lang="en-US">
                <a:solidFill>
                  <a:schemeClr val="accent2"/>
                </a:solidFill>
              </a:rPr>
              <a:t>However, in Irish English, </a:t>
            </a:r>
            <a:r>
              <a:rPr lang="en-US" i="1">
                <a:solidFill>
                  <a:schemeClr val="accent2"/>
                </a:solidFill>
              </a:rPr>
              <a:t>after</a:t>
            </a:r>
            <a:r>
              <a:rPr lang="en-US">
                <a:solidFill>
                  <a:schemeClr val="accent2"/>
                </a:solidFill>
              </a:rPr>
              <a:t> is used retrospectively, e.g. </a:t>
            </a:r>
            <a:r>
              <a:rPr lang="en-US" i="1">
                <a:solidFill>
                  <a:schemeClr val="accent2"/>
                </a:solidFill>
              </a:rPr>
              <a:t>They’re after [eating] their dinner</a:t>
            </a:r>
            <a:r>
              <a:rPr lang="en-US">
                <a:solidFill>
                  <a:schemeClr val="accent2"/>
                </a:solidFill>
              </a:rPr>
              <a:t>, i.e. they have eaten their dinner. (verb form is optional here). This usage is very old and probably stems from the Irish language; examples can be found in the Irish version of the New Testament from 1602.</a:t>
            </a:r>
          </a:p>
          <a:p>
            <a:pPr>
              <a:spcBef>
                <a:spcPct val="50000"/>
              </a:spcBef>
            </a:pPr>
            <a:r>
              <a:rPr lang="de-DE">
                <a:solidFill>
                  <a:schemeClr val="accent2"/>
                </a:solidFill>
              </a:rPr>
              <a:t>In </a:t>
            </a:r>
            <a:r>
              <a:rPr lang="de-DE" i="1">
                <a:solidFill>
                  <a:schemeClr val="accent2"/>
                </a:solidFill>
              </a:rPr>
              <a:t>A Corpus of Irish English</a:t>
            </a:r>
            <a:r>
              <a:rPr lang="de-DE">
                <a:solidFill>
                  <a:schemeClr val="accent2"/>
                </a:solidFill>
              </a:rPr>
              <a:t> examples are found from the end of the 17th century (1680s). But the twist here is that the usage is to a future perfect situation (see following screenshot).</a:t>
            </a:r>
            <a:endParaRPr lang="en-US" sz="2000">
              <a:solidFill>
                <a:schemeClr val="accent2"/>
              </a:solidFill>
            </a:endParaRPr>
          </a:p>
        </p:txBody>
      </p:sp>
      <p:pic>
        <p:nvPicPr>
          <p:cNvPr id="29699"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30722" name="Picture 3"/>
          <p:cNvPicPr>
            <a:picLocks noChangeAspect="1" noChangeArrowheads="1"/>
          </p:cNvPicPr>
          <p:nvPr/>
        </p:nvPicPr>
        <p:blipFill>
          <a:blip r:embed="rId3"/>
          <a:srcRect/>
          <a:stretch>
            <a:fillRect/>
          </a:stretch>
        </p:blipFill>
        <p:spPr bwMode="auto">
          <a:xfrm>
            <a:off x="1187450" y="1484313"/>
            <a:ext cx="6965950" cy="4870450"/>
          </a:xfrm>
          <a:prstGeom prst="rect">
            <a:avLst/>
          </a:prstGeom>
          <a:noFill/>
          <a:ln w="9525">
            <a:noFill/>
            <a:miter lim="800000"/>
            <a:headEnd/>
            <a:tailEnd/>
          </a:ln>
        </p:spPr>
      </p:pic>
      <p:sp>
        <p:nvSpPr>
          <p:cNvPr id="30723"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Late 17th century attestation</a:t>
            </a:r>
            <a:endParaRPr lang="en-GB" sz="2200" i="1">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31746"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18th century attestations</a:t>
            </a:r>
            <a:endParaRPr lang="en-GB" sz="2200" i="1">
              <a:solidFill>
                <a:schemeClr val="accent2"/>
              </a:solidFill>
            </a:endParaRPr>
          </a:p>
        </p:txBody>
      </p:sp>
      <p:pic>
        <p:nvPicPr>
          <p:cNvPr id="31747" name="Picture 6"/>
          <p:cNvPicPr>
            <a:picLocks noChangeAspect="1" noChangeArrowheads="1"/>
          </p:cNvPicPr>
          <p:nvPr/>
        </p:nvPicPr>
        <p:blipFill>
          <a:blip r:embed="rId3"/>
          <a:srcRect/>
          <a:stretch>
            <a:fillRect/>
          </a:stretch>
        </p:blipFill>
        <p:spPr bwMode="auto">
          <a:xfrm>
            <a:off x="1042988" y="1052513"/>
            <a:ext cx="6985000" cy="55006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32770"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19th century attestations</a:t>
            </a:r>
            <a:endParaRPr lang="en-GB" sz="2200" i="1">
              <a:solidFill>
                <a:schemeClr val="accent2"/>
              </a:solidFill>
            </a:endParaRPr>
          </a:p>
        </p:txBody>
      </p:sp>
      <p:pic>
        <p:nvPicPr>
          <p:cNvPr id="32771" name="Picture 5"/>
          <p:cNvPicPr>
            <a:picLocks noChangeAspect="1" noChangeArrowheads="1"/>
          </p:cNvPicPr>
          <p:nvPr/>
        </p:nvPicPr>
        <p:blipFill>
          <a:blip r:embed="rId3"/>
          <a:srcRect/>
          <a:stretch>
            <a:fillRect/>
          </a:stretch>
        </p:blipFill>
        <p:spPr bwMode="auto">
          <a:xfrm>
            <a:off x="827088" y="1196975"/>
            <a:ext cx="7561262" cy="53054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33794"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20th century attestations</a:t>
            </a:r>
            <a:endParaRPr lang="en-GB" sz="2200" i="1">
              <a:solidFill>
                <a:schemeClr val="accent2"/>
              </a:solidFill>
            </a:endParaRPr>
          </a:p>
        </p:txBody>
      </p:sp>
      <p:pic>
        <p:nvPicPr>
          <p:cNvPr id="33795" name="Picture 5"/>
          <p:cNvPicPr>
            <a:picLocks noChangeAspect="1" noChangeArrowheads="1"/>
          </p:cNvPicPr>
          <p:nvPr/>
        </p:nvPicPr>
        <p:blipFill>
          <a:blip r:embed="rId3"/>
          <a:srcRect/>
          <a:stretch>
            <a:fillRect/>
          </a:stretch>
        </p:blipFill>
        <p:spPr bwMode="auto">
          <a:xfrm>
            <a:off x="1042988" y="1052513"/>
            <a:ext cx="7058025" cy="5524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Lessons to be learned from corpus linguistic tasks</a:t>
            </a:r>
            <a:endParaRPr lang="en-GB" sz="2200" i="1">
              <a:solidFill>
                <a:schemeClr val="accent2"/>
              </a:solidFill>
            </a:endParaRPr>
          </a:p>
        </p:txBody>
      </p:sp>
      <p:sp>
        <p:nvSpPr>
          <p:cNvPr id="16386" name="Rectangle 3"/>
          <p:cNvSpPr>
            <a:spLocks noChangeArrowheads="1"/>
          </p:cNvSpPr>
          <p:nvPr/>
        </p:nvSpPr>
        <p:spPr bwMode="auto">
          <a:xfrm>
            <a:off x="827088" y="1268413"/>
            <a:ext cx="7704137" cy="5040312"/>
          </a:xfrm>
          <a:prstGeom prst="rect">
            <a:avLst/>
          </a:prstGeom>
          <a:noFill/>
          <a:ln w="9525">
            <a:noFill/>
            <a:miter lim="800000"/>
            <a:headEnd/>
            <a:tailEnd/>
          </a:ln>
        </p:spPr>
        <p:txBody>
          <a:bodyPr/>
          <a:lstStyle/>
          <a:p>
            <a:pPr>
              <a:spcBef>
                <a:spcPct val="50000"/>
              </a:spcBef>
            </a:pPr>
            <a:r>
              <a:rPr lang="de-DE">
                <a:solidFill>
                  <a:schemeClr val="accent2"/>
                </a:solidFill>
              </a:rPr>
              <a:t>I will begin this presentation by discussing the insights to be gained from corpus linguistic tasks (before proceeding to the actual tasks) and mention the caveats which users (scholars/students) must keep in mind.</a:t>
            </a:r>
          </a:p>
          <a:p>
            <a:pPr>
              <a:spcBef>
                <a:spcPct val="50000"/>
              </a:spcBef>
            </a:pPr>
            <a:r>
              <a:rPr lang="de-DE">
                <a:solidFill>
                  <a:schemeClr val="accent2"/>
                </a:solidFill>
              </a:rPr>
              <a:t>1) Computer text corpora can be very useful in quickly determining whether and to what extent certain words or grammatical structures occur in the textual record (historical documents) of a variety or language.</a:t>
            </a:r>
          </a:p>
          <a:p>
            <a:pPr>
              <a:spcBef>
                <a:spcPct val="50000"/>
              </a:spcBef>
            </a:pPr>
            <a:r>
              <a:rPr lang="en-GB" sz="2000">
                <a:solidFill>
                  <a:schemeClr val="accent2"/>
                </a:solidFill>
              </a:rPr>
              <a:t>2) Users of such corpora must always check the returns from searches and remove spurious instances and recalculate the statistics to ensure that the latter are as accurate as possible.</a:t>
            </a:r>
          </a:p>
          <a:p>
            <a:pPr>
              <a:spcBef>
                <a:spcPct val="50000"/>
              </a:spcBef>
            </a:pPr>
            <a:r>
              <a:rPr lang="en-GB" sz="2000">
                <a:solidFill>
                  <a:schemeClr val="accent2"/>
                </a:solidFill>
              </a:rPr>
              <a:t>3) The interpretation of corpus linguistic results rests solely with the user. A computer can – and usually will – offer statistics which will lead users to a robust analysis of the data they are considering. In fact, one must often revise notions one has had about data after seeing the results of corpus linguistic searches (see Task 2 below).</a:t>
            </a:r>
          </a:p>
        </p:txBody>
      </p:sp>
      <p:pic>
        <p:nvPicPr>
          <p:cNvPr id="1638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34818" name="Picture 3"/>
          <p:cNvPicPr>
            <a:picLocks noChangeAspect="1" noChangeArrowheads="1"/>
          </p:cNvPicPr>
          <p:nvPr/>
        </p:nvPicPr>
        <p:blipFill>
          <a:blip r:embed="rId3"/>
          <a:srcRect/>
          <a:stretch>
            <a:fillRect/>
          </a:stretch>
        </p:blipFill>
        <p:spPr bwMode="auto">
          <a:xfrm>
            <a:off x="539750" y="836613"/>
            <a:ext cx="8189913" cy="5746750"/>
          </a:xfrm>
          <a:prstGeom prst="rect">
            <a:avLst/>
          </a:prstGeom>
          <a:noFill/>
          <a:ln w="9525">
            <a:noFill/>
            <a:miter lim="800000"/>
            <a:headEnd/>
            <a:tailEnd/>
          </a:ln>
        </p:spPr>
      </p:pic>
      <p:sp>
        <p:nvSpPr>
          <p:cNvPr id="34819" name="Text Box 3"/>
          <p:cNvSpPr txBox="1">
            <a:spLocks noChangeArrowheads="1"/>
          </p:cNvSpPr>
          <p:nvPr/>
        </p:nvSpPr>
        <p:spPr bwMode="auto">
          <a:xfrm>
            <a:off x="1116013" y="260350"/>
            <a:ext cx="6769100" cy="427038"/>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20th century attestations</a:t>
            </a:r>
            <a:endParaRPr lang="en-GB" sz="2200" i="1">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2: Discussion</a:t>
            </a:r>
            <a:endParaRPr lang="en-GB" sz="2200" i="1">
              <a:solidFill>
                <a:schemeClr val="accent2"/>
              </a:solidFill>
            </a:endParaRPr>
          </a:p>
        </p:txBody>
      </p:sp>
      <p:sp>
        <p:nvSpPr>
          <p:cNvPr id="35842" name="Rectangle 3"/>
          <p:cNvSpPr>
            <a:spLocks noChangeArrowheads="1"/>
          </p:cNvSpPr>
          <p:nvPr/>
        </p:nvSpPr>
        <p:spPr bwMode="auto">
          <a:xfrm>
            <a:off x="971550" y="1557338"/>
            <a:ext cx="7427913" cy="4824412"/>
          </a:xfrm>
          <a:prstGeom prst="rect">
            <a:avLst/>
          </a:prstGeom>
          <a:noFill/>
          <a:ln w="9525">
            <a:noFill/>
            <a:miter lim="800000"/>
            <a:headEnd/>
            <a:tailEnd/>
          </a:ln>
        </p:spPr>
        <p:txBody>
          <a:bodyPr/>
          <a:lstStyle/>
          <a:p>
            <a:pPr>
              <a:spcBef>
                <a:spcPct val="50000"/>
              </a:spcBef>
            </a:pPr>
            <a:r>
              <a:rPr lang="en-US">
                <a:solidFill>
                  <a:schemeClr val="accent2"/>
                </a:solidFill>
              </a:rPr>
              <a:t>The attestations, given above, show that the </a:t>
            </a:r>
            <a:r>
              <a:rPr lang="en-US" i="1">
                <a:solidFill>
                  <a:schemeClr val="accent2"/>
                </a:solidFill>
              </a:rPr>
              <a:t>after</a:t>
            </a:r>
            <a:r>
              <a:rPr lang="en-US">
                <a:solidFill>
                  <a:schemeClr val="accent2"/>
                </a:solidFill>
              </a:rPr>
              <a:t> perfective in Irish English increased across the centuries as it did in the Irish language, where it is very common today, e.g. </a:t>
            </a:r>
            <a:r>
              <a:rPr lang="en-US" i="1">
                <a:solidFill>
                  <a:schemeClr val="accent2"/>
                </a:solidFill>
              </a:rPr>
              <a:t>Tá siad tar éis teach nua a thógáil</a:t>
            </a:r>
            <a:r>
              <a:rPr lang="en-US">
                <a:solidFill>
                  <a:schemeClr val="accent2"/>
                </a:solidFill>
              </a:rPr>
              <a:t>. ‘They are after building a new house’, i.e. they have just done this.</a:t>
            </a:r>
          </a:p>
          <a:p>
            <a:pPr>
              <a:spcBef>
                <a:spcPct val="50000"/>
              </a:spcBef>
            </a:pPr>
            <a:r>
              <a:rPr lang="de-DE">
                <a:solidFill>
                  <a:schemeClr val="accent2"/>
                </a:solidFill>
              </a:rPr>
              <a:t>However, the attestations also show that the initial use, with future perfect reference, declined moving into the nineteenth century. This happened in both English and Irish, which suggest a mutual cross-influence of both languages.</a:t>
            </a:r>
          </a:p>
          <a:p>
            <a:pPr>
              <a:spcBef>
                <a:spcPct val="50000"/>
              </a:spcBef>
            </a:pPr>
            <a:r>
              <a:rPr lang="de-DE">
                <a:solidFill>
                  <a:schemeClr val="accent2"/>
                </a:solidFill>
              </a:rPr>
              <a:t>The corpus investigation of </a:t>
            </a:r>
            <a:r>
              <a:rPr lang="de-DE" i="1">
                <a:solidFill>
                  <a:schemeClr val="accent2"/>
                </a:solidFill>
              </a:rPr>
              <a:t>after</a:t>
            </a:r>
            <a:r>
              <a:rPr lang="de-DE">
                <a:solidFill>
                  <a:schemeClr val="accent2"/>
                </a:solidFill>
              </a:rPr>
              <a:t> usage in Irish English would imply that this perfective moved from a prospective usage (as with </a:t>
            </a:r>
            <a:r>
              <a:rPr lang="de-DE" i="1">
                <a:solidFill>
                  <a:schemeClr val="accent2"/>
                </a:solidFill>
              </a:rPr>
              <a:t>after</a:t>
            </a:r>
            <a:r>
              <a:rPr lang="de-DE">
                <a:solidFill>
                  <a:schemeClr val="accent2"/>
                </a:solidFill>
              </a:rPr>
              <a:t> in English in general) to a retrospective usage (referring to the past) where it then settled down in both languages.</a:t>
            </a:r>
          </a:p>
          <a:p>
            <a:pPr>
              <a:spcBef>
                <a:spcPct val="50000"/>
              </a:spcBef>
            </a:pPr>
            <a:r>
              <a:rPr lang="de-DE">
                <a:solidFill>
                  <a:schemeClr val="accent2"/>
                </a:solidFill>
              </a:rPr>
              <a:t>More details of this development can be found in Chapter 4 of Hickey (2007), see Slide 3 above.</a:t>
            </a:r>
            <a:endParaRPr lang="en-US">
              <a:solidFill>
                <a:schemeClr val="accent2"/>
              </a:solidFill>
            </a:endParaRPr>
          </a:p>
        </p:txBody>
      </p:sp>
      <p:pic>
        <p:nvPicPr>
          <p:cNvPr id="35843"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971550" y="1709738"/>
            <a:ext cx="7283450" cy="1143000"/>
          </a:xfrm>
        </p:spPr>
        <p:txBody>
          <a:bodyPr/>
          <a:lstStyle/>
          <a:p>
            <a:r>
              <a:rPr lang="en-GB" sz="4000" smtClean="0">
                <a:solidFill>
                  <a:schemeClr val="accent2"/>
                </a:solidFill>
              </a:rPr>
              <a:t>Task 3: The habitual aspect in Irish English</a:t>
            </a:r>
            <a:endParaRPr lang="en-US" sz="4000" i="1" smtClean="0">
              <a:solidFill>
                <a:schemeClr val="accent2"/>
              </a:solidFill>
            </a:endParaRPr>
          </a:p>
        </p:txBody>
      </p:sp>
      <p:pic>
        <p:nvPicPr>
          <p:cNvPr id="36866" name="Picture 7"/>
          <p:cNvPicPr>
            <a:picLocks noChangeAspect="1" noChangeArrowheads="1"/>
          </p:cNvPicPr>
          <p:nvPr/>
        </p:nvPicPr>
        <p:blipFill>
          <a:blip r:embed="rId2"/>
          <a:srcRect/>
          <a:stretch>
            <a:fillRect/>
          </a:stretch>
        </p:blipFill>
        <p:spPr bwMode="auto">
          <a:xfrm>
            <a:off x="1619250" y="4508500"/>
            <a:ext cx="5800725" cy="1781175"/>
          </a:xfrm>
          <a:prstGeom prst="rect">
            <a:avLst/>
          </a:prstGeom>
          <a:noFill/>
          <a:ln w="9525">
            <a:solidFill>
              <a:schemeClr val="tx1"/>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3: The habitual aspect in Irish English</a:t>
            </a:r>
            <a:endParaRPr lang="en-GB" sz="2200" i="1">
              <a:solidFill>
                <a:schemeClr val="accent2"/>
              </a:solidFill>
            </a:endParaRPr>
          </a:p>
        </p:txBody>
      </p:sp>
      <p:sp>
        <p:nvSpPr>
          <p:cNvPr id="37890" name="Rectangle 3"/>
          <p:cNvSpPr>
            <a:spLocks noChangeArrowheads="1"/>
          </p:cNvSpPr>
          <p:nvPr/>
        </p:nvSpPr>
        <p:spPr bwMode="auto">
          <a:xfrm>
            <a:off x="971550" y="1484313"/>
            <a:ext cx="7427913" cy="4464050"/>
          </a:xfrm>
          <a:prstGeom prst="rect">
            <a:avLst/>
          </a:prstGeom>
          <a:noFill/>
          <a:ln w="9525">
            <a:noFill/>
            <a:miter lim="800000"/>
            <a:headEnd/>
            <a:tailEnd/>
          </a:ln>
        </p:spPr>
        <p:txBody>
          <a:bodyPr/>
          <a:lstStyle/>
          <a:p>
            <a:pPr>
              <a:spcBef>
                <a:spcPct val="50000"/>
              </a:spcBef>
            </a:pPr>
            <a:r>
              <a:rPr lang="en-US">
                <a:solidFill>
                  <a:schemeClr val="accent2"/>
                </a:solidFill>
              </a:rPr>
              <a:t>There are many ways in which vernacular varieties of English are different from standard varieties. One of these concerns </a:t>
            </a:r>
            <a:r>
              <a:rPr lang="en-US" b="1">
                <a:solidFill>
                  <a:schemeClr val="accent2"/>
                </a:solidFill>
              </a:rPr>
              <a:t>aspect</a:t>
            </a:r>
            <a:r>
              <a:rPr lang="en-US">
                <a:solidFill>
                  <a:schemeClr val="accent2"/>
                </a:solidFill>
              </a:rPr>
              <a:t>, the expression of </a:t>
            </a:r>
            <a:r>
              <a:rPr lang="en-US" b="1">
                <a:solidFill>
                  <a:schemeClr val="accent2"/>
                </a:solidFill>
              </a:rPr>
              <a:t>how</a:t>
            </a:r>
            <a:r>
              <a:rPr lang="en-US">
                <a:solidFill>
                  <a:schemeClr val="accent2"/>
                </a:solidFill>
              </a:rPr>
              <a:t> an action takes place (rather than </a:t>
            </a:r>
            <a:r>
              <a:rPr lang="en-US" b="1">
                <a:solidFill>
                  <a:schemeClr val="accent2"/>
                </a:solidFill>
              </a:rPr>
              <a:t>when</a:t>
            </a:r>
            <a:r>
              <a:rPr lang="en-US">
                <a:solidFill>
                  <a:schemeClr val="accent2"/>
                </a:solidFill>
              </a:rPr>
              <a:t>, which is the domain of </a:t>
            </a:r>
            <a:r>
              <a:rPr lang="en-US" b="1">
                <a:solidFill>
                  <a:schemeClr val="accent2"/>
                </a:solidFill>
              </a:rPr>
              <a:t>tense</a:t>
            </a:r>
            <a:r>
              <a:rPr lang="en-US">
                <a:solidFill>
                  <a:schemeClr val="accent2"/>
                </a:solidFill>
              </a:rPr>
              <a:t>). Vernacular aspect distinctions are well-known from many varieties, such as African American English, but also from Irish English.</a:t>
            </a:r>
          </a:p>
          <a:p>
            <a:pPr>
              <a:spcBef>
                <a:spcPct val="50000"/>
              </a:spcBef>
            </a:pPr>
            <a:r>
              <a:rPr lang="en-US">
                <a:solidFill>
                  <a:schemeClr val="accent2"/>
                </a:solidFill>
              </a:rPr>
              <a:t>For the current task the habitual aspect will be considered. This exists in the Irish language and contrasts with non-habitual usage, e.g. </a:t>
            </a:r>
            <a:r>
              <a:rPr lang="en-US" i="1">
                <a:solidFill>
                  <a:schemeClr val="accent2"/>
                </a:solidFill>
              </a:rPr>
              <a:t>Bíonn sé amuigh ar an fhairrge [chuile lá]</a:t>
            </a:r>
            <a:r>
              <a:rPr lang="en-US">
                <a:solidFill>
                  <a:schemeClr val="accent2"/>
                </a:solidFill>
              </a:rPr>
              <a:t> ‘He is regularly out at sea [every day]’ versus </a:t>
            </a:r>
            <a:r>
              <a:rPr lang="en-US" i="1">
                <a:solidFill>
                  <a:schemeClr val="accent2"/>
                </a:solidFill>
              </a:rPr>
              <a:t>Tá sé amuigh ar an fhairrge [anois]</a:t>
            </a:r>
            <a:r>
              <a:rPr lang="en-US">
                <a:solidFill>
                  <a:schemeClr val="accent2"/>
                </a:solidFill>
              </a:rPr>
              <a:t>. ‘He is out at sea [now]’.</a:t>
            </a:r>
          </a:p>
          <a:p>
            <a:pPr>
              <a:spcBef>
                <a:spcPct val="50000"/>
              </a:spcBef>
            </a:pPr>
            <a:r>
              <a:rPr lang="de-DE">
                <a:solidFill>
                  <a:schemeClr val="accent2"/>
                </a:solidFill>
              </a:rPr>
              <a:t>In Irish English the habitual is expressed either by (i) the support verb </a:t>
            </a:r>
            <a:r>
              <a:rPr lang="de-DE" i="1">
                <a:solidFill>
                  <a:schemeClr val="accent2"/>
                </a:solidFill>
              </a:rPr>
              <a:t>do</a:t>
            </a:r>
            <a:r>
              <a:rPr lang="de-DE">
                <a:solidFill>
                  <a:schemeClr val="accent2"/>
                </a:solidFill>
              </a:rPr>
              <a:t> plus uninflected </a:t>
            </a:r>
            <a:r>
              <a:rPr lang="de-DE" i="1">
                <a:solidFill>
                  <a:schemeClr val="accent2"/>
                </a:solidFill>
              </a:rPr>
              <a:t>be</a:t>
            </a:r>
            <a:r>
              <a:rPr lang="de-DE">
                <a:solidFill>
                  <a:schemeClr val="accent2"/>
                </a:solidFill>
              </a:rPr>
              <a:t>, or (ii) by the form </a:t>
            </a:r>
            <a:r>
              <a:rPr lang="de-DE" i="1">
                <a:solidFill>
                  <a:schemeClr val="accent2"/>
                </a:solidFill>
              </a:rPr>
              <a:t>be</a:t>
            </a:r>
            <a:r>
              <a:rPr lang="de-DE">
                <a:solidFill>
                  <a:schemeClr val="accent2"/>
                </a:solidFill>
              </a:rPr>
              <a:t> with an inflectional </a:t>
            </a:r>
            <a:r>
              <a:rPr lang="de-DE" i="1">
                <a:solidFill>
                  <a:schemeClr val="accent2"/>
                </a:solidFill>
              </a:rPr>
              <a:t>-s</a:t>
            </a:r>
            <a:r>
              <a:rPr lang="de-DE">
                <a:solidFill>
                  <a:schemeClr val="accent2"/>
                </a:solidFill>
              </a:rPr>
              <a:t>, i.e. </a:t>
            </a:r>
            <a:r>
              <a:rPr lang="de-DE" i="1">
                <a:solidFill>
                  <a:schemeClr val="accent2"/>
                </a:solidFill>
              </a:rPr>
              <a:t>bes/bees</a:t>
            </a:r>
            <a:r>
              <a:rPr lang="de-DE">
                <a:solidFill>
                  <a:schemeClr val="accent2"/>
                </a:solidFill>
              </a:rPr>
              <a:t> [bi:z]. Note that these forms are very different from Irish </a:t>
            </a:r>
            <a:r>
              <a:rPr lang="de-DE" i="1">
                <a:solidFill>
                  <a:schemeClr val="accent2"/>
                </a:solidFill>
              </a:rPr>
              <a:t>bíonn</a:t>
            </a:r>
            <a:r>
              <a:rPr lang="de-DE">
                <a:solidFill>
                  <a:schemeClr val="accent2"/>
                </a:solidFill>
              </a:rPr>
              <a:t> in their phonetic appearance but are semantically equivalent.</a:t>
            </a:r>
            <a:endParaRPr lang="en-US">
              <a:solidFill>
                <a:schemeClr val="accent2"/>
              </a:solidFill>
            </a:endParaRPr>
          </a:p>
        </p:txBody>
      </p:sp>
      <p:pic>
        <p:nvPicPr>
          <p:cNvPr id="3789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4"/>
          <p:cNvSpPr txBox="1">
            <a:spLocks noChangeArrowheads="1"/>
          </p:cNvSpPr>
          <p:nvPr/>
        </p:nvSpPr>
        <p:spPr bwMode="auto">
          <a:xfrm>
            <a:off x="323850" y="260350"/>
            <a:ext cx="8496300" cy="915988"/>
          </a:xfrm>
          <a:prstGeom prst="rect">
            <a:avLst/>
          </a:prstGeom>
          <a:noFill/>
          <a:ln w="9525">
            <a:noFill/>
            <a:miter lim="800000"/>
            <a:headEnd/>
            <a:tailEnd/>
          </a:ln>
        </p:spPr>
        <p:txBody>
          <a:bodyPr>
            <a:spAutoFit/>
          </a:bodyPr>
          <a:lstStyle/>
          <a:p>
            <a:pPr algn="ctr">
              <a:spcBef>
                <a:spcPct val="50000"/>
              </a:spcBef>
            </a:pPr>
            <a:r>
              <a:rPr lang="en-US">
                <a:solidFill>
                  <a:schemeClr val="accent2"/>
                </a:solidFill>
              </a:rPr>
              <a:t>The habitual aspect, express by </a:t>
            </a:r>
            <a:r>
              <a:rPr lang="en-US" i="1">
                <a:solidFill>
                  <a:schemeClr val="accent2"/>
                </a:solidFill>
              </a:rPr>
              <a:t>do</a:t>
            </a:r>
            <a:r>
              <a:rPr lang="en-US">
                <a:solidFill>
                  <a:schemeClr val="accent2"/>
                </a:solidFill>
              </a:rPr>
              <a:t> + </a:t>
            </a:r>
            <a:r>
              <a:rPr lang="en-US" i="1">
                <a:solidFill>
                  <a:schemeClr val="accent2"/>
                </a:solidFill>
              </a:rPr>
              <a:t>be</a:t>
            </a:r>
            <a:r>
              <a:rPr lang="en-US">
                <a:solidFill>
                  <a:schemeClr val="accent2"/>
                </a:solidFill>
              </a:rPr>
              <a:t>, is widely attested in Irish English from at least the 18th century. Its distribution across authors and their works is interesting; choose </a:t>
            </a:r>
            <a:r>
              <a:rPr lang="en-US" i="1">
                <a:solidFill>
                  <a:schemeClr val="accent2"/>
                </a:solidFill>
              </a:rPr>
              <a:t>Bar display</a:t>
            </a:r>
            <a:r>
              <a:rPr lang="en-US">
                <a:solidFill>
                  <a:schemeClr val="accent2"/>
                </a:solidFill>
              </a:rPr>
              <a:t> on the top of the sidebar for a graphic display of the statistics.</a:t>
            </a:r>
          </a:p>
        </p:txBody>
      </p:sp>
      <p:pic>
        <p:nvPicPr>
          <p:cNvPr id="38914" name="Picture 4"/>
          <p:cNvPicPr>
            <a:picLocks noChangeAspect="1" noChangeArrowheads="1"/>
          </p:cNvPicPr>
          <p:nvPr/>
        </p:nvPicPr>
        <p:blipFill>
          <a:blip r:embed="rId2"/>
          <a:srcRect/>
          <a:stretch>
            <a:fillRect/>
          </a:stretch>
        </p:blipFill>
        <p:spPr bwMode="auto">
          <a:xfrm>
            <a:off x="1187450" y="1341438"/>
            <a:ext cx="6697663" cy="526891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323850" y="260350"/>
            <a:ext cx="8424863" cy="915988"/>
          </a:xfrm>
          <a:prstGeom prst="rect">
            <a:avLst/>
          </a:prstGeom>
          <a:noFill/>
          <a:ln w="9525">
            <a:noFill/>
            <a:miter lim="800000"/>
            <a:headEnd/>
            <a:tailEnd/>
          </a:ln>
        </p:spPr>
        <p:txBody>
          <a:bodyPr>
            <a:spAutoFit/>
          </a:bodyPr>
          <a:lstStyle/>
          <a:p>
            <a:pPr algn="ctr">
              <a:spcBef>
                <a:spcPct val="50000"/>
              </a:spcBef>
            </a:pPr>
            <a:r>
              <a:rPr lang="de-DE">
                <a:solidFill>
                  <a:schemeClr val="accent2"/>
                </a:solidFill>
              </a:rPr>
              <a:t>The bar display shows the values for each cell of the statistics grid as a blue bar making it easy to recognise relative values. To sort a column just click on the name of the relevant column on the top of the grid.</a:t>
            </a:r>
            <a:endParaRPr lang="en-US">
              <a:solidFill>
                <a:schemeClr val="accent2"/>
              </a:solidFill>
            </a:endParaRPr>
          </a:p>
        </p:txBody>
      </p:sp>
      <p:pic>
        <p:nvPicPr>
          <p:cNvPr id="39940" name="Picture 4"/>
          <p:cNvPicPr>
            <a:picLocks noChangeAspect="1" noChangeArrowheads="1"/>
          </p:cNvPicPr>
          <p:nvPr/>
        </p:nvPicPr>
        <p:blipFill>
          <a:blip r:embed="rId2"/>
          <a:srcRect/>
          <a:stretch>
            <a:fillRect/>
          </a:stretch>
        </p:blipFill>
        <p:spPr bwMode="auto">
          <a:xfrm>
            <a:off x="107950" y="1352550"/>
            <a:ext cx="8928100" cy="4956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6"/>
          <p:cNvSpPr txBox="1">
            <a:spLocks noChangeArrowheads="1"/>
          </p:cNvSpPr>
          <p:nvPr/>
        </p:nvSpPr>
        <p:spPr bwMode="auto">
          <a:xfrm>
            <a:off x="323850" y="260350"/>
            <a:ext cx="8424863" cy="915988"/>
          </a:xfrm>
          <a:prstGeom prst="rect">
            <a:avLst/>
          </a:prstGeom>
          <a:noFill/>
          <a:ln w="9525">
            <a:noFill/>
            <a:miter lim="800000"/>
            <a:headEnd/>
            <a:tailEnd/>
          </a:ln>
        </p:spPr>
        <p:txBody>
          <a:bodyPr>
            <a:spAutoFit/>
          </a:bodyPr>
          <a:lstStyle/>
          <a:p>
            <a:pPr algn="ctr">
              <a:spcBef>
                <a:spcPct val="50000"/>
              </a:spcBef>
            </a:pPr>
            <a:r>
              <a:rPr lang="de-DE">
                <a:solidFill>
                  <a:schemeClr val="accent2"/>
                </a:solidFill>
              </a:rPr>
              <a:t>The column n/1000 shows the number of occurrences per 1000 words in each text. This allows you to see which author uses the habitual aspect most often and in what works. Notice that Synge uses this feature most often in his earlier plays.</a:t>
            </a:r>
            <a:endParaRPr lang="en-US">
              <a:solidFill>
                <a:schemeClr val="accent2"/>
              </a:solidFill>
            </a:endParaRPr>
          </a:p>
        </p:txBody>
      </p:sp>
      <p:pic>
        <p:nvPicPr>
          <p:cNvPr id="40965" name="Picture 5"/>
          <p:cNvPicPr>
            <a:picLocks noChangeAspect="1" noChangeArrowheads="1"/>
          </p:cNvPicPr>
          <p:nvPr/>
        </p:nvPicPr>
        <p:blipFill>
          <a:blip r:embed="rId2"/>
          <a:srcRect/>
          <a:stretch>
            <a:fillRect/>
          </a:stretch>
        </p:blipFill>
        <p:spPr bwMode="auto">
          <a:xfrm>
            <a:off x="107950" y="1484313"/>
            <a:ext cx="8910638" cy="4948237"/>
          </a:xfrm>
          <a:prstGeom prst="rect">
            <a:avLst/>
          </a:prstGeom>
          <a:noFill/>
          <a:ln w="9525">
            <a:noFill/>
            <a:miter lim="800000"/>
            <a:headEnd/>
            <a:tailEnd/>
          </a:ln>
          <a:effectLst/>
        </p:spPr>
      </p:pic>
      <p:sp>
        <p:nvSpPr>
          <p:cNvPr id="40966" name="Rectangle 5"/>
          <p:cNvSpPr>
            <a:spLocks noChangeArrowheads="1"/>
          </p:cNvSpPr>
          <p:nvPr/>
        </p:nvSpPr>
        <p:spPr bwMode="auto">
          <a:xfrm>
            <a:off x="5076825" y="1844675"/>
            <a:ext cx="1008063" cy="4537075"/>
          </a:xfrm>
          <a:prstGeom prst="rect">
            <a:avLst/>
          </a:prstGeom>
          <a:solidFill>
            <a:schemeClr val="accent1">
              <a:alpha val="0"/>
            </a:schemeClr>
          </a:solidFill>
          <a:ln w="25400">
            <a:solidFill>
              <a:srgbClr val="FF6600"/>
            </a:solidFill>
            <a:miter lim="800000"/>
            <a:headEnd/>
            <a:tailEnd/>
          </a:ln>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3: Discussion</a:t>
            </a:r>
            <a:endParaRPr lang="en-GB" sz="2200" i="1">
              <a:solidFill>
                <a:schemeClr val="accent2"/>
              </a:solidFill>
            </a:endParaRPr>
          </a:p>
        </p:txBody>
      </p:sp>
      <p:sp>
        <p:nvSpPr>
          <p:cNvPr id="41986" name="Rectangle 3"/>
          <p:cNvSpPr>
            <a:spLocks noChangeArrowheads="1"/>
          </p:cNvSpPr>
          <p:nvPr/>
        </p:nvSpPr>
        <p:spPr bwMode="auto">
          <a:xfrm>
            <a:off x="539750" y="1052513"/>
            <a:ext cx="8135938" cy="5183187"/>
          </a:xfrm>
          <a:prstGeom prst="rect">
            <a:avLst/>
          </a:prstGeom>
          <a:noFill/>
          <a:ln w="9525">
            <a:noFill/>
            <a:miter lim="800000"/>
            <a:headEnd/>
            <a:tailEnd/>
          </a:ln>
        </p:spPr>
        <p:txBody>
          <a:bodyPr/>
          <a:lstStyle/>
          <a:p>
            <a:pPr>
              <a:spcBef>
                <a:spcPct val="50000"/>
              </a:spcBef>
            </a:pPr>
            <a:r>
              <a:rPr lang="en-US">
                <a:solidFill>
                  <a:schemeClr val="accent2"/>
                </a:solidFill>
              </a:rPr>
              <a:t>The habitual aspect is well established in Irish English and is attested at least since the early 18th century. There are two means of expressing it: (i) with </a:t>
            </a:r>
            <a:r>
              <a:rPr lang="en-US" i="1">
                <a:solidFill>
                  <a:schemeClr val="accent2"/>
                </a:solidFill>
              </a:rPr>
              <a:t>do + be</a:t>
            </a:r>
            <a:r>
              <a:rPr lang="en-US">
                <a:solidFill>
                  <a:schemeClr val="accent2"/>
                </a:solidFill>
              </a:rPr>
              <a:t> or (ii) with </a:t>
            </a:r>
            <a:r>
              <a:rPr lang="en-US" i="1">
                <a:solidFill>
                  <a:schemeClr val="accent2"/>
                </a:solidFill>
              </a:rPr>
              <a:t>bees</a:t>
            </a:r>
            <a:r>
              <a:rPr lang="en-US">
                <a:solidFill>
                  <a:schemeClr val="accent2"/>
                </a:solidFill>
              </a:rPr>
              <a:t>. Significantly, this habitual aspect correlates with the </a:t>
            </a:r>
            <a:r>
              <a:rPr lang="en-US" i="1">
                <a:solidFill>
                  <a:schemeClr val="accent2"/>
                </a:solidFill>
              </a:rPr>
              <a:t>after</a:t>
            </a:r>
            <a:r>
              <a:rPr lang="en-US">
                <a:solidFill>
                  <a:schemeClr val="accent2"/>
                </a:solidFill>
              </a:rPr>
              <a:t> perfective so that we can say that both are transfer structures from Irish, i.e. that we are dealing with instances of contact-induced change which happened when Irish speakers shifted from their native language to English (during the 19th century for the majority of the population) and created equivalents to Irish grammatical structures – here: aspectual distinctions – in the process.</a:t>
            </a:r>
          </a:p>
          <a:p>
            <a:pPr>
              <a:spcBef>
                <a:spcPct val="50000"/>
              </a:spcBef>
            </a:pPr>
            <a:r>
              <a:rPr lang="en-US">
                <a:solidFill>
                  <a:schemeClr val="accent2"/>
                </a:solidFill>
              </a:rPr>
              <a:t>The issue of the habitual aspect in Irish English serves as an illustration of some of the limits of corpus linguistic investigations. It shows that a corpus of historical texts, no matter how comprehensively compiled, is only a partial snapshot of a language variety during history. Consider the following issues in this respect.</a:t>
            </a:r>
          </a:p>
          <a:p>
            <a:pPr>
              <a:spcBef>
                <a:spcPct val="50000"/>
              </a:spcBef>
            </a:pPr>
            <a:r>
              <a:rPr lang="de-DE">
                <a:solidFill>
                  <a:schemeClr val="accent2"/>
                </a:solidFill>
              </a:rPr>
              <a:t>1) The use of </a:t>
            </a:r>
            <a:r>
              <a:rPr lang="de-DE" i="1">
                <a:solidFill>
                  <a:schemeClr val="accent2"/>
                </a:solidFill>
              </a:rPr>
              <a:t>bees</a:t>
            </a:r>
            <a:r>
              <a:rPr lang="de-DE">
                <a:solidFill>
                  <a:schemeClr val="accent2"/>
                </a:solidFill>
              </a:rPr>
              <a:t> for the habitual is now typical of English in Ulster (the north of Ireland). But there are no instances of this in </a:t>
            </a:r>
            <a:r>
              <a:rPr lang="de-DE" i="1">
                <a:solidFill>
                  <a:schemeClr val="accent2"/>
                </a:solidFill>
              </a:rPr>
              <a:t>A Corpus of Irish English</a:t>
            </a:r>
            <a:r>
              <a:rPr lang="de-DE">
                <a:solidFill>
                  <a:schemeClr val="accent2"/>
                </a:solidFill>
              </a:rPr>
              <a:t>, even in the prose works of William Carlton, a northern Irish writer. So it may be (i) a recent development or (ii) simply not used by authors in their literary works.</a:t>
            </a:r>
            <a:endParaRPr lang="en-US">
              <a:solidFill>
                <a:schemeClr val="accent2"/>
              </a:solidFill>
            </a:endParaRPr>
          </a:p>
        </p:txBody>
      </p:sp>
      <p:pic>
        <p:nvPicPr>
          <p:cNvPr id="4198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3: Discussion</a:t>
            </a:r>
            <a:endParaRPr lang="en-GB" sz="2200" i="1">
              <a:solidFill>
                <a:schemeClr val="accent2"/>
              </a:solidFill>
            </a:endParaRPr>
          </a:p>
        </p:txBody>
      </p:sp>
      <p:sp>
        <p:nvSpPr>
          <p:cNvPr id="43010" name="Rectangle 3"/>
          <p:cNvSpPr>
            <a:spLocks noChangeArrowheads="1"/>
          </p:cNvSpPr>
          <p:nvPr/>
        </p:nvSpPr>
        <p:spPr bwMode="auto">
          <a:xfrm>
            <a:off x="539750" y="1125538"/>
            <a:ext cx="8135938" cy="5183187"/>
          </a:xfrm>
          <a:prstGeom prst="rect">
            <a:avLst/>
          </a:prstGeom>
          <a:noFill/>
          <a:ln w="9525">
            <a:noFill/>
            <a:miter lim="800000"/>
            <a:headEnd/>
            <a:tailEnd/>
          </a:ln>
        </p:spPr>
        <p:txBody>
          <a:bodyPr/>
          <a:lstStyle/>
          <a:p>
            <a:pPr>
              <a:spcBef>
                <a:spcPct val="50000"/>
              </a:spcBef>
            </a:pPr>
            <a:r>
              <a:rPr lang="en-US">
                <a:solidFill>
                  <a:schemeClr val="accent2"/>
                </a:solidFill>
              </a:rPr>
              <a:t>2) In the south-east of Ireland two types of habitual are found: (i) a durative habitual (of the type described above) and (ii) a punctual habitual which is used to describe a repeated action of very short duration, e.g. </a:t>
            </a:r>
            <a:r>
              <a:rPr lang="en-US" i="1">
                <a:solidFill>
                  <a:schemeClr val="accent2"/>
                </a:solidFill>
              </a:rPr>
              <a:t>I gets up at seven in the morning</a:t>
            </a:r>
            <a:r>
              <a:rPr lang="en-US">
                <a:solidFill>
                  <a:schemeClr val="accent2"/>
                </a:solidFill>
              </a:rPr>
              <a:t>, i.e I always get up at seven in the morning.</a:t>
            </a:r>
          </a:p>
          <a:p>
            <a:pPr>
              <a:spcBef>
                <a:spcPct val="50000"/>
              </a:spcBef>
            </a:pPr>
            <a:r>
              <a:rPr lang="en-US">
                <a:solidFill>
                  <a:schemeClr val="accent2"/>
                </a:solidFill>
              </a:rPr>
              <a:t>The punctual habitual is only attested once in </a:t>
            </a:r>
            <a:r>
              <a:rPr lang="en-US" i="1">
                <a:solidFill>
                  <a:schemeClr val="accent2"/>
                </a:solidFill>
              </a:rPr>
              <a:t>A Corpus of Irish English </a:t>
            </a:r>
            <a:r>
              <a:rPr lang="en-US">
                <a:solidFill>
                  <a:schemeClr val="accent2"/>
                </a:solidFill>
              </a:rPr>
              <a:t>(in a song in Sean O’Casey’s play </a:t>
            </a:r>
            <a:r>
              <a:rPr lang="en-US" i="1">
                <a:solidFill>
                  <a:schemeClr val="accent2"/>
                </a:solidFill>
              </a:rPr>
              <a:t>The Silver Tassie</a:t>
            </a:r>
            <a:r>
              <a:rPr lang="en-US">
                <a:solidFill>
                  <a:schemeClr val="accent2"/>
                </a:solidFill>
              </a:rPr>
              <a:t>, 1928), though it must have a history as it is found widely in the south-east of Ireland today. Furthermore, searching for this structure with computer software also leads to false results. If one searches for “I” followed immediately by a word ending in “-s” (this would catch instances like “I gets”, “I calls”, “I sees”, etc.) then the computer also returns things like “I was”, “I guess”, “I dress” as they too match the search parameters “I” + “-s”). </a:t>
            </a:r>
          </a:p>
          <a:p>
            <a:pPr>
              <a:spcBef>
                <a:spcPct val="50000"/>
              </a:spcBef>
            </a:pPr>
            <a:r>
              <a:rPr lang="en-US">
                <a:solidFill>
                  <a:schemeClr val="accent2"/>
                </a:solidFill>
              </a:rPr>
              <a:t>So one is up against the limitations of corpus searches. While it is true that one attestation for a feature is useful, one should not put too much store by it. Just remember that text corpora and software are tools to help linguists in their work. The analysis is done afterwards by weighing up and interpreting the statistics gained from working with text corpora.</a:t>
            </a:r>
          </a:p>
        </p:txBody>
      </p:sp>
      <p:pic>
        <p:nvPicPr>
          <p:cNvPr id="4301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Further possible tasks</a:t>
            </a:r>
            <a:endParaRPr lang="en-GB" sz="2200" i="1">
              <a:solidFill>
                <a:schemeClr val="accent2"/>
              </a:solidFill>
            </a:endParaRPr>
          </a:p>
        </p:txBody>
      </p:sp>
      <p:sp>
        <p:nvSpPr>
          <p:cNvPr id="44034" name="Rectangle 3"/>
          <p:cNvSpPr>
            <a:spLocks noChangeArrowheads="1"/>
          </p:cNvSpPr>
          <p:nvPr/>
        </p:nvSpPr>
        <p:spPr bwMode="auto">
          <a:xfrm>
            <a:off x="827088" y="1412875"/>
            <a:ext cx="7704137" cy="4824413"/>
          </a:xfrm>
          <a:prstGeom prst="rect">
            <a:avLst/>
          </a:prstGeom>
          <a:noFill/>
          <a:ln w="9525">
            <a:noFill/>
            <a:miter lim="800000"/>
            <a:headEnd/>
            <a:tailEnd/>
          </a:ln>
        </p:spPr>
        <p:txBody>
          <a:bodyPr/>
          <a:lstStyle/>
          <a:p>
            <a:pPr>
              <a:spcBef>
                <a:spcPct val="50000"/>
              </a:spcBef>
            </a:pPr>
            <a:r>
              <a:rPr lang="en-GB" sz="2000">
                <a:solidFill>
                  <a:schemeClr val="accent2"/>
                </a:solidFill>
              </a:rPr>
              <a:t>The examples discussed in this presentation involved grammatical questions. But computer corpora can be used for other tasks, e.g. examining vocabulary to search for lexical items specific to a particular variety or period of history. Pragmatic questions could also be tackled with computer corpora, e.g. to determine how and when certain pragmatic markers arose and are distributed in a variety of language. The following two studies were done availing of text corpora to back up the claims made there.</a:t>
            </a:r>
          </a:p>
          <a:p>
            <a:pPr>
              <a:spcBef>
                <a:spcPct val="50000"/>
              </a:spcBef>
            </a:pPr>
            <a:r>
              <a:rPr lang="en-US">
                <a:solidFill>
                  <a:schemeClr val="accent2"/>
                </a:solidFill>
              </a:rPr>
              <a:t>Hickey, Raymond 2017. ‘The pragmatics of </a:t>
            </a:r>
            <a:r>
              <a:rPr lang="en-US" i="1">
                <a:solidFill>
                  <a:schemeClr val="accent2"/>
                </a:solidFill>
              </a:rPr>
              <a:t>grand</a:t>
            </a:r>
            <a:r>
              <a:rPr lang="en-US">
                <a:solidFill>
                  <a:schemeClr val="accent2"/>
                </a:solidFill>
              </a:rPr>
              <a:t> in Irish English’, </a:t>
            </a:r>
            <a:r>
              <a:rPr lang="en-US" i="1">
                <a:solidFill>
                  <a:schemeClr val="accent2"/>
                </a:solidFill>
              </a:rPr>
              <a:t>Journal of Historical Pragmatics</a:t>
            </a:r>
            <a:r>
              <a:rPr lang="en-US">
                <a:solidFill>
                  <a:schemeClr val="accent2"/>
                </a:solidFill>
              </a:rPr>
              <a:t>, 18.1: 82-102.</a:t>
            </a:r>
            <a:endParaRPr lang="de-DE">
              <a:solidFill>
                <a:schemeClr val="accent2"/>
              </a:solidFill>
            </a:endParaRPr>
          </a:p>
          <a:p>
            <a:pPr>
              <a:spcBef>
                <a:spcPct val="50000"/>
              </a:spcBef>
            </a:pPr>
            <a:r>
              <a:rPr lang="en-US">
                <a:solidFill>
                  <a:schemeClr val="accent2"/>
                </a:solidFill>
              </a:rPr>
              <a:t>Hickey, Raymond 2025. ‘</a:t>
            </a:r>
            <a:r>
              <a:rPr lang="en-US" i="1">
                <a:solidFill>
                  <a:schemeClr val="accent2"/>
                </a:solidFill>
              </a:rPr>
              <a:t>Anyway</a:t>
            </a:r>
            <a:r>
              <a:rPr lang="en-US">
                <a:solidFill>
                  <a:schemeClr val="accent2"/>
                </a:solidFill>
              </a:rPr>
              <a:t> in Irish English. The development of a pragmatic marker’. </a:t>
            </a:r>
            <a:r>
              <a:rPr lang="en-US" i="1">
                <a:solidFill>
                  <a:schemeClr val="accent2"/>
                </a:solidFill>
              </a:rPr>
              <a:t>Journal of Historical Pragmatics</a:t>
            </a:r>
            <a:r>
              <a:rPr lang="en-US">
                <a:solidFill>
                  <a:schemeClr val="accent2"/>
                </a:solidFill>
              </a:rPr>
              <a:t> 25.2: 288-314.</a:t>
            </a:r>
          </a:p>
          <a:p>
            <a:pPr>
              <a:spcBef>
                <a:spcPct val="50000"/>
              </a:spcBef>
            </a:pPr>
            <a:r>
              <a:rPr lang="de-DE">
                <a:solidFill>
                  <a:schemeClr val="accent2"/>
                </a:solidFill>
              </a:rPr>
              <a:t>For more information, please consult the following references, a small selection of literature on the insights gained through corpus linguistics, especially in connection with pragmatics.</a:t>
            </a:r>
            <a:endParaRPr lang="en-GB" sz="2000">
              <a:solidFill>
                <a:schemeClr val="accent2"/>
              </a:solidFill>
            </a:endParaRPr>
          </a:p>
        </p:txBody>
      </p:sp>
      <p:pic>
        <p:nvPicPr>
          <p:cNvPr id="44035"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p:cNvSpPr txBox="1">
            <a:spLocks noChangeArrowheads="1"/>
          </p:cNvSpPr>
          <p:nvPr/>
        </p:nvSpPr>
        <p:spPr bwMode="auto">
          <a:xfrm>
            <a:off x="1116013" y="333375"/>
            <a:ext cx="6769100" cy="427038"/>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Sample tasks with </a:t>
            </a:r>
            <a:r>
              <a:rPr lang="en-GB" sz="2200" i="1">
                <a:solidFill>
                  <a:schemeClr val="accent2"/>
                </a:solidFill>
              </a:rPr>
              <a:t>Corpus Presenter</a:t>
            </a:r>
          </a:p>
        </p:txBody>
      </p:sp>
      <p:sp>
        <p:nvSpPr>
          <p:cNvPr id="17410" name="Rectangle 3"/>
          <p:cNvSpPr>
            <a:spLocks noChangeArrowheads="1"/>
          </p:cNvSpPr>
          <p:nvPr/>
        </p:nvSpPr>
        <p:spPr bwMode="auto">
          <a:xfrm>
            <a:off x="684213" y="1125538"/>
            <a:ext cx="7991475" cy="5329237"/>
          </a:xfrm>
          <a:prstGeom prst="rect">
            <a:avLst/>
          </a:prstGeom>
          <a:noFill/>
          <a:ln w="9525">
            <a:noFill/>
            <a:miter lim="800000"/>
            <a:headEnd/>
            <a:tailEnd/>
          </a:ln>
        </p:spPr>
        <p:txBody>
          <a:bodyPr/>
          <a:lstStyle/>
          <a:p>
            <a:pPr>
              <a:spcBef>
                <a:spcPct val="50000"/>
              </a:spcBef>
            </a:pPr>
            <a:r>
              <a:rPr lang="en-GB">
                <a:solidFill>
                  <a:schemeClr val="accent2"/>
                </a:solidFill>
              </a:rPr>
              <a:t>The sample tasks shown here all concern developments in the history of Irish English. They use </a:t>
            </a:r>
            <a:r>
              <a:rPr lang="en-GB" i="1">
                <a:solidFill>
                  <a:schemeClr val="accent2"/>
                </a:solidFill>
              </a:rPr>
              <a:t>A Corpus of Irish English</a:t>
            </a:r>
            <a:r>
              <a:rPr lang="en-GB">
                <a:solidFill>
                  <a:schemeClr val="accent2"/>
                </a:solidFill>
              </a:rPr>
              <a:t>, which can be downloaded from the same website as </a:t>
            </a:r>
            <a:r>
              <a:rPr lang="en-GB" i="1">
                <a:solidFill>
                  <a:schemeClr val="accent2"/>
                </a:solidFill>
              </a:rPr>
              <a:t>Corpus Presenter</a:t>
            </a:r>
            <a:r>
              <a:rPr lang="en-GB">
                <a:solidFill>
                  <a:schemeClr val="accent2"/>
                </a:solidFill>
              </a:rPr>
              <a:t>. This corpus can be used straight away with </a:t>
            </a:r>
            <a:r>
              <a:rPr lang="en-GB" i="1">
                <a:solidFill>
                  <a:schemeClr val="accent2"/>
                </a:solidFill>
              </a:rPr>
              <a:t>Corpus Presenter</a:t>
            </a:r>
            <a:r>
              <a:rPr lang="en-GB">
                <a:solidFill>
                  <a:schemeClr val="accent2"/>
                </a:solidFill>
              </a:rPr>
              <a:t> by installing it and then simply loading the control file </a:t>
            </a:r>
            <a:r>
              <a:rPr lang="en-GB" b="1">
                <a:solidFill>
                  <a:schemeClr val="accent2"/>
                </a:solidFill>
                <a:latin typeface="Tahoma" pitchFamily="34" charset="0"/>
                <a:cs typeface="Tahoma" pitchFamily="34" charset="0"/>
              </a:rPr>
              <a:t>CIE_(extended).cpd</a:t>
            </a:r>
            <a:r>
              <a:rPr lang="en-GB">
                <a:solidFill>
                  <a:schemeClr val="accent2"/>
                </a:solidFill>
              </a:rPr>
              <a:t> at the very beginning of a work session with </a:t>
            </a:r>
            <a:r>
              <a:rPr lang="en-GB" i="1">
                <a:solidFill>
                  <a:schemeClr val="accent2"/>
                </a:solidFill>
              </a:rPr>
              <a:t>Corpus Presenter</a:t>
            </a:r>
            <a:r>
              <a:rPr lang="en-GB">
                <a:solidFill>
                  <a:schemeClr val="accent2"/>
                </a:solidFill>
              </a:rPr>
              <a:t>.</a:t>
            </a:r>
          </a:p>
          <a:p>
            <a:pPr>
              <a:spcBef>
                <a:spcPct val="50000"/>
              </a:spcBef>
            </a:pPr>
            <a:r>
              <a:rPr lang="en-GB">
                <a:solidFill>
                  <a:schemeClr val="accent2"/>
                </a:solidFill>
              </a:rPr>
              <a:t>If you are interested in any issues discussed here, you can consult the online </a:t>
            </a:r>
            <a:r>
              <a:rPr lang="en-GB" i="1">
                <a:solidFill>
                  <a:schemeClr val="accent2"/>
                </a:solidFill>
              </a:rPr>
              <a:t>Irish English Resource Centre</a:t>
            </a:r>
            <a:r>
              <a:rPr lang="en-GB">
                <a:solidFill>
                  <a:schemeClr val="accent2"/>
                </a:solidFill>
              </a:rPr>
              <a:t> (accessible at </a:t>
            </a:r>
            <a:r>
              <a:rPr lang="en-GB">
                <a:solidFill>
                  <a:schemeClr val="accent2"/>
                </a:solidFill>
                <a:hlinkClick r:id="rId2"/>
              </a:rPr>
              <a:t>www.raymondhickey.com</a:t>
            </a:r>
            <a:r>
              <a:rPr lang="en-GB">
                <a:solidFill>
                  <a:schemeClr val="accent2"/>
                </a:solidFill>
              </a:rPr>
              <a:t>). This resource contains much information on Irish English and is entirely open access, so it can be used by students and scholars alike (no registration required).</a:t>
            </a:r>
          </a:p>
          <a:p>
            <a:pPr>
              <a:spcBef>
                <a:spcPct val="50000"/>
              </a:spcBef>
            </a:pPr>
            <a:r>
              <a:rPr lang="en-GB">
                <a:solidFill>
                  <a:schemeClr val="accent2"/>
                </a:solidFill>
              </a:rPr>
              <a:t>If you appreciate reading books, you might like to consult the following for more detailed discussions of matters concerning Irish English:</a:t>
            </a:r>
          </a:p>
          <a:p>
            <a:pPr>
              <a:spcBef>
                <a:spcPct val="50000"/>
              </a:spcBef>
            </a:pPr>
            <a:r>
              <a:rPr lang="en-GB">
                <a:solidFill>
                  <a:schemeClr val="accent2"/>
                </a:solidFill>
              </a:rPr>
              <a:t>Raymond Hickey 2007. </a:t>
            </a:r>
            <a:r>
              <a:rPr lang="en-GB" i="1">
                <a:solidFill>
                  <a:schemeClr val="accent2"/>
                </a:solidFill>
              </a:rPr>
              <a:t>Irish English. History and Present-day Forms.</a:t>
            </a:r>
            <a:r>
              <a:rPr lang="en-GB">
                <a:solidFill>
                  <a:schemeClr val="accent2"/>
                </a:solidFill>
              </a:rPr>
              <a:t> Cambridge: Cambridge University Press.</a:t>
            </a:r>
          </a:p>
          <a:p>
            <a:pPr>
              <a:spcBef>
                <a:spcPct val="50000"/>
              </a:spcBef>
            </a:pPr>
            <a:r>
              <a:rPr lang="en-GB">
                <a:solidFill>
                  <a:schemeClr val="accent2"/>
                </a:solidFill>
              </a:rPr>
              <a:t>Raymond Hickey (ed.) 2024. </a:t>
            </a:r>
            <a:r>
              <a:rPr lang="en-GB" i="1">
                <a:solidFill>
                  <a:schemeClr val="accent2"/>
                </a:solidFill>
              </a:rPr>
              <a:t>The Oxford Handbook of Irish English</a:t>
            </a:r>
            <a:r>
              <a:rPr lang="en-GB">
                <a:solidFill>
                  <a:schemeClr val="accent2"/>
                </a:solidFill>
              </a:rPr>
              <a:t>. Oxford: Oxford University Press.</a:t>
            </a:r>
          </a:p>
        </p:txBody>
      </p:sp>
      <p:pic>
        <p:nvPicPr>
          <p:cNvPr id="17411"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45058" name="Picture 3"/>
          <p:cNvPicPr>
            <a:picLocks noChangeAspect="1" noChangeArrowheads="1"/>
          </p:cNvPicPr>
          <p:nvPr/>
        </p:nvPicPr>
        <p:blipFill>
          <a:blip r:embed="rId3"/>
          <a:srcRect/>
          <a:stretch>
            <a:fillRect/>
          </a:stretch>
        </p:blipFill>
        <p:spPr bwMode="auto">
          <a:xfrm>
            <a:off x="1042988" y="1339850"/>
            <a:ext cx="3333750" cy="4714875"/>
          </a:xfrm>
          <a:prstGeom prst="rect">
            <a:avLst/>
          </a:prstGeom>
          <a:noFill/>
          <a:ln w="9525">
            <a:noFill/>
            <a:miter lim="800000"/>
            <a:headEnd/>
            <a:tailEnd/>
          </a:ln>
        </p:spPr>
      </p:pic>
      <p:pic>
        <p:nvPicPr>
          <p:cNvPr id="45059" name="Picture 4"/>
          <p:cNvPicPr>
            <a:picLocks noChangeAspect="1" noChangeArrowheads="1"/>
          </p:cNvPicPr>
          <p:nvPr/>
        </p:nvPicPr>
        <p:blipFill>
          <a:blip r:embed="rId4"/>
          <a:srcRect/>
          <a:stretch>
            <a:fillRect/>
          </a:stretch>
        </p:blipFill>
        <p:spPr bwMode="auto">
          <a:xfrm>
            <a:off x="5005388" y="1341438"/>
            <a:ext cx="3167062" cy="4751387"/>
          </a:xfrm>
          <a:prstGeom prst="rect">
            <a:avLst/>
          </a:prstGeom>
          <a:noFill/>
          <a:ln w="9525">
            <a:solidFill>
              <a:schemeClr val="tx1"/>
            </a:solidFill>
            <a:miter lim="800000"/>
            <a:headEnd/>
            <a:tailEnd/>
          </a:ln>
        </p:spPr>
      </p:pic>
      <p:sp>
        <p:nvSpPr>
          <p:cNvPr id="45060"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Some general references</a:t>
            </a:r>
            <a:endParaRPr lang="en-GB" sz="2200" i="1">
              <a:solidFill>
                <a:schemeClr val="accen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46082" name="Picture 3"/>
          <p:cNvPicPr>
            <a:picLocks noChangeAspect="1" noChangeArrowheads="1"/>
          </p:cNvPicPr>
          <p:nvPr/>
        </p:nvPicPr>
        <p:blipFill>
          <a:blip r:embed="rId3"/>
          <a:srcRect/>
          <a:stretch>
            <a:fillRect/>
          </a:stretch>
        </p:blipFill>
        <p:spPr bwMode="auto">
          <a:xfrm>
            <a:off x="827088" y="1198563"/>
            <a:ext cx="3914775" cy="4967287"/>
          </a:xfrm>
          <a:prstGeom prst="rect">
            <a:avLst/>
          </a:prstGeom>
          <a:noFill/>
          <a:ln w="9525">
            <a:noFill/>
            <a:miter lim="800000"/>
            <a:headEnd/>
            <a:tailEnd/>
          </a:ln>
        </p:spPr>
      </p:pic>
      <p:pic>
        <p:nvPicPr>
          <p:cNvPr id="46083" name="Picture 4"/>
          <p:cNvPicPr>
            <a:picLocks noChangeAspect="1" noChangeArrowheads="1"/>
          </p:cNvPicPr>
          <p:nvPr/>
        </p:nvPicPr>
        <p:blipFill>
          <a:blip r:embed="rId4"/>
          <a:srcRect/>
          <a:stretch>
            <a:fillRect/>
          </a:stretch>
        </p:blipFill>
        <p:spPr bwMode="auto">
          <a:xfrm>
            <a:off x="5219700" y="1198563"/>
            <a:ext cx="3232150" cy="4967287"/>
          </a:xfrm>
          <a:prstGeom prst="rect">
            <a:avLst/>
          </a:prstGeom>
          <a:noFill/>
          <a:ln w="9525">
            <a:noFill/>
            <a:miter lim="800000"/>
            <a:headEnd/>
            <a:tailEnd/>
          </a:ln>
        </p:spPr>
      </p:pic>
      <p:sp>
        <p:nvSpPr>
          <p:cNvPr id="46084"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Some general references (cont.)</a:t>
            </a:r>
            <a:endParaRPr lang="en-GB" sz="2200" i="1">
              <a:solidFill>
                <a:schemeClr val="accent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47106" name="Picture 3"/>
          <p:cNvPicPr>
            <a:picLocks noChangeAspect="1" noChangeArrowheads="1"/>
          </p:cNvPicPr>
          <p:nvPr/>
        </p:nvPicPr>
        <p:blipFill>
          <a:blip r:embed="rId3"/>
          <a:srcRect/>
          <a:stretch>
            <a:fillRect/>
          </a:stretch>
        </p:blipFill>
        <p:spPr bwMode="auto">
          <a:xfrm>
            <a:off x="4757738" y="1052513"/>
            <a:ext cx="3630612" cy="5349875"/>
          </a:xfrm>
          <a:prstGeom prst="rect">
            <a:avLst/>
          </a:prstGeom>
          <a:noFill/>
          <a:ln w="9525">
            <a:noFill/>
            <a:miter lim="800000"/>
            <a:headEnd/>
            <a:tailEnd/>
          </a:ln>
        </p:spPr>
      </p:pic>
      <p:pic>
        <p:nvPicPr>
          <p:cNvPr id="47107" name="Picture 4"/>
          <p:cNvPicPr>
            <a:picLocks noChangeAspect="1" noChangeArrowheads="1"/>
          </p:cNvPicPr>
          <p:nvPr/>
        </p:nvPicPr>
        <p:blipFill>
          <a:blip r:embed="rId4"/>
          <a:srcRect/>
          <a:stretch>
            <a:fillRect/>
          </a:stretch>
        </p:blipFill>
        <p:spPr bwMode="auto">
          <a:xfrm>
            <a:off x="755650" y="1052513"/>
            <a:ext cx="3479800" cy="5329237"/>
          </a:xfrm>
          <a:prstGeom prst="rect">
            <a:avLst/>
          </a:prstGeom>
          <a:noFill/>
          <a:ln w="9525">
            <a:noFill/>
            <a:miter lim="800000"/>
            <a:headEnd/>
            <a:tailEnd/>
          </a:ln>
        </p:spPr>
      </p:pic>
      <p:sp>
        <p:nvSpPr>
          <p:cNvPr id="47108"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Some general references (cont.)</a:t>
            </a:r>
            <a:endParaRPr lang="en-GB" sz="2200" i="1">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1116013" y="333375"/>
            <a:ext cx="6769100" cy="427038"/>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Sample tasks with </a:t>
            </a:r>
            <a:r>
              <a:rPr lang="en-GB" sz="2200" i="1">
                <a:solidFill>
                  <a:schemeClr val="accent2"/>
                </a:solidFill>
              </a:rPr>
              <a:t>Corpus Presenter</a:t>
            </a:r>
          </a:p>
        </p:txBody>
      </p:sp>
      <p:sp>
        <p:nvSpPr>
          <p:cNvPr id="18434" name="Rectangle 3"/>
          <p:cNvSpPr>
            <a:spLocks noChangeArrowheads="1"/>
          </p:cNvSpPr>
          <p:nvPr/>
        </p:nvSpPr>
        <p:spPr bwMode="auto">
          <a:xfrm>
            <a:off x="684213" y="1125538"/>
            <a:ext cx="7991475" cy="3816350"/>
          </a:xfrm>
          <a:prstGeom prst="rect">
            <a:avLst/>
          </a:prstGeom>
          <a:noFill/>
          <a:ln w="9525">
            <a:noFill/>
            <a:miter lim="800000"/>
            <a:headEnd/>
            <a:tailEnd/>
          </a:ln>
        </p:spPr>
        <p:txBody>
          <a:bodyPr/>
          <a:lstStyle/>
          <a:p>
            <a:pPr>
              <a:spcBef>
                <a:spcPct val="50000"/>
              </a:spcBef>
            </a:pPr>
            <a:endParaRPr lang="en-GB">
              <a:solidFill>
                <a:schemeClr val="accent2"/>
              </a:solidFill>
            </a:endParaRPr>
          </a:p>
          <a:p>
            <a:pPr>
              <a:spcBef>
                <a:spcPct val="50000"/>
              </a:spcBef>
            </a:pPr>
            <a:r>
              <a:rPr lang="en-GB" sz="2000">
                <a:solidFill>
                  <a:schemeClr val="accent2"/>
                </a:solidFill>
              </a:rPr>
              <a:t>Please bear in mind:</a:t>
            </a:r>
          </a:p>
          <a:p>
            <a:pPr>
              <a:spcBef>
                <a:spcPct val="50000"/>
              </a:spcBef>
            </a:pPr>
            <a:endParaRPr lang="en-GB">
              <a:solidFill>
                <a:schemeClr val="accent2"/>
              </a:solidFill>
            </a:endParaRPr>
          </a:p>
          <a:p>
            <a:pPr>
              <a:spcBef>
                <a:spcPct val="50000"/>
              </a:spcBef>
            </a:pPr>
            <a:r>
              <a:rPr lang="en-GB">
                <a:solidFill>
                  <a:schemeClr val="accent2"/>
                </a:solidFill>
              </a:rPr>
              <a:t>The following tasks illustrate how you can go about tackling a linguistic question with a corpus of texts. The points dealt with in each task are by no means exhaustive – they are simply intended to show you what you can do with the </a:t>
            </a:r>
            <a:r>
              <a:rPr lang="en-GB" i="1">
                <a:solidFill>
                  <a:schemeClr val="accent2"/>
                </a:solidFill>
              </a:rPr>
              <a:t>Corpus Presenter</a:t>
            </a:r>
            <a:r>
              <a:rPr lang="en-GB">
                <a:solidFill>
                  <a:schemeClr val="accent2"/>
                </a:solidFill>
              </a:rPr>
              <a:t> software. When doing a task yourself, you would go through many searches, comparing results at each stage and refining your parameters to gain maximum insights from your corpus investigation.</a:t>
            </a:r>
          </a:p>
        </p:txBody>
      </p:sp>
      <p:pic>
        <p:nvPicPr>
          <p:cNvPr id="18435"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1916113"/>
            <a:ext cx="8229600" cy="1143000"/>
          </a:xfrm>
        </p:spPr>
        <p:txBody>
          <a:bodyPr/>
          <a:lstStyle/>
          <a:p>
            <a:r>
              <a:rPr lang="en-GB" sz="4000" smtClean="0">
                <a:solidFill>
                  <a:schemeClr val="accent2"/>
                </a:solidFill>
              </a:rPr>
              <a:t>Task 1: Forms of the second person plural pronoun</a:t>
            </a:r>
            <a:r>
              <a:rPr lang="en-GB" sz="4000" i="1" smtClean="0">
                <a:solidFill>
                  <a:schemeClr val="accent2"/>
                </a:solidFill>
              </a:rPr>
              <a:t/>
            </a:r>
            <a:br>
              <a:rPr lang="en-GB" sz="4000" i="1" smtClean="0">
                <a:solidFill>
                  <a:schemeClr val="accent2"/>
                </a:solidFill>
              </a:rPr>
            </a:br>
            <a:endParaRPr lang="en-US" sz="4000" i="1" smtClean="0">
              <a:solidFill>
                <a:schemeClr val="accent2"/>
              </a:solidFill>
            </a:endParaRPr>
          </a:p>
        </p:txBody>
      </p:sp>
      <p:pic>
        <p:nvPicPr>
          <p:cNvPr id="19458" name="Picture 6"/>
          <p:cNvPicPr>
            <a:picLocks noChangeAspect="1" noChangeArrowheads="1"/>
          </p:cNvPicPr>
          <p:nvPr/>
        </p:nvPicPr>
        <p:blipFill>
          <a:blip r:embed="rId2"/>
          <a:srcRect/>
          <a:stretch>
            <a:fillRect/>
          </a:stretch>
        </p:blipFill>
        <p:spPr bwMode="auto">
          <a:xfrm>
            <a:off x="2124075" y="4076700"/>
            <a:ext cx="4762500" cy="25241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3"/>
          <p:cNvSpPr txBox="1">
            <a:spLocks noChangeArrowheads="1"/>
          </p:cNvSpPr>
          <p:nvPr/>
        </p:nvSpPr>
        <p:spPr bwMode="auto">
          <a:xfrm>
            <a:off x="1116013" y="404813"/>
            <a:ext cx="6769100" cy="427037"/>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Task 1: Forms of the second person plural pronoun</a:t>
            </a:r>
            <a:endParaRPr lang="en-GB" sz="2200" i="1">
              <a:solidFill>
                <a:schemeClr val="accent2"/>
              </a:solidFill>
            </a:endParaRPr>
          </a:p>
        </p:txBody>
      </p:sp>
      <p:sp>
        <p:nvSpPr>
          <p:cNvPr id="20482" name="Rectangle 3"/>
          <p:cNvSpPr>
            <a:spLocks noChangeArrowheads="1"/>
          </p:cNvSpPr>
          <p:nvPr/>
        </p:nvSpPr>
        <p:spPr bwMode="auto">
          <a:xfrm>
            <a:off x="827088" y="1412875"/>
            <a:ext cx="7632700" cy="4608513"/>
          </a:xfrm>
          <a:prstGeom prst="rect">
            <a:avLst/>
          </a:prstGeom>
          <a:noFill/>
          <a:ln w="9525">
            <a:noFill/>
            <a:miter lim="800000"/>
            <a:headEnd/>
            <a:tailEnd/>
          </a:ln>
        </p:spPr>
        <p:txBody>
          <a:bodyPr/>
          <a:lstStyle/>
          <a:p>
            <a:pPr>
              <a:spcBef>
                <a:spcPct val="50000"/>
              </a:spcBef>
            </a:pPr>
            <a:r>
              <a:rPr lang="en-US">
                <a:solidFill>
                  <a:schemeClr val="accent2"/>
                </a:solidFill>
              </a:rPr>
              <a:t>One of the remarkable features of standard English today is that its does not have a distinction between second person singular and plural among pronouns. However, all the Germanic languages, with which English is closely related, and all the other Indo-European languages, such as the Romance, Slavic or Celtic languages do have such a distinction.</a:t>
            </a:r>
          </a:p>
          <a:p>
            <a:pPr>
              <a:spcBef>
                <a:spcPct val="50000"/>
              </a:spcBef>
            </a:pPr>
            <a:r>
              <a:rPr lang="en-US">
                <a:solidFill>
                  <a:schemeClr val="accent2"/>
                </a:solidFill>
              </a:rPr>
              <a:t>So what happened? In the early modern period (especially during the 17th and 18th centuries) English lost the singular form </a:t>
            </a:r>
            <a:r>
              <a:rPr lang="en-US" i="1">
                <a:solidFill>
                  <a:schemeClr val="accent2"/>
                </a:solidFill>
              </a:rPr>
              <a:t>thou</a:t>
            </a:r>
            <a:r>
              <a:rPr lang="en-US">
                <a:solidFill>
                  <a:schemeClr val="accent2"/>
                </a:solidFill>
              </a:rPr>
              <a:t> (= Germanic </a:t>
            </a:r>
            <a:r>
              <a:rPr lang="en-US" i="1">
                <a:solidFill>
                  <a:schemeClr val="accent2"/>
                </a:solidFill>
              </a:rPr>
              <a:t>du</a:t>
            </a:r>
            <a:r>
              <a:rPr lang="en-US">
                <a:solidFill>
                  <a:schemeClr val="accent2"/>
                </a:solidFill>
              </a:rPr>
              <a:t>, Romance </a:t>
            </a:r>
            <a:r>
              <a:rPr lang="en-US" i="1">
                <a:solidFill>
                  <a:schemeClr val="accent2"/>
                </a:solidFill>
              </a:rPr>
              <a:t>tu</a:t>
            </a:r>
            <a:r>
              <a:rPr lang="en-US">
                <a:solidFill>
                  <a:schemeClr val="accent2"/>
                </a:solidFill>
              </a:rPr>
              <a:t>) and came to use </a:t>
            </a:r>
            <a:r>
              <a:rPr lang="en-US" i="1">
                <a:solidFill>
                  <a:schemeClr val="accent2"/>
                </a:solidFill>
              </a:rPr>
              <a:t>you</a:t>
            </a:r>
            <a:r>
              <a:rPr lang="en-US">
                <a:solidFill>
                  <a:schemeClr val="accent2"/>
                </a:solidFill>
              </a:rPr>
              <a:t> for singular and plural.</a:t>
            </a:r>
          </a:p>
          <a:p>
            <a:pPr>
              <a:spcBef>
                <a:spcPct val="50000"/>
              </a:spcBef>
            </a:pPr>
            <a:r>
              <a:rPr lang="de-DE">
                <a:solidFill>
                  <a:schemeClr val="accent2"/>
                </a:solidFill>
              </a:rPr>
              <a:t>On the other hand, the non-standard varieties of English retained a means of distinguishing singular and plural by developing some means of expressing the second person plural which was not present in the standard. A number of these forms, above all </a:t>
            </a:r>
            <a:r>
              <a:rPr lang="de-DE" i="1">
                <a:solidFill>
                  <a:schemeClr val="accent2"/>
                </a:solidFill>
              </a:rPr>
              <a:t>youse</a:t>
            </a:r>
            <a:r>
              <a:rPr lang="de-DE">
                <a:solidFill>
                  <a:schemeClr val="accent2"/>
                </a:solidFill>
              </a:rPr>
              <a:t> and </a:t>
            </a:r>
            <a:r>
              <a:rPr lang="de-DE" i="1">
                <a:solidFill>
                  <a:schemeClr val="accent2"/>
                </a:solidFill>
              </a:rPr>
              <a:t>yeez,</a:t>
            </a:r>
            <a:r>
              <a:rPr lang="de-DE">
                <a:solidFill>
                  <a:schemeClr val="accent2"/>
                </a:solidFill>
              </a:rPr>
              <a:t> would seem to be Irish in origin as one can show by examining corpora from the history of English.</a:t>
            </a:r>
            <a:endParaRPr lang="en-US" sz="2000">
              <a:solidFill>
                <a:schemeClr val="accent2"/>
              </a:solidFill>
            </a:endParaRPr>
          </a:p>
        </p:txBody>
      </p:sp>
      <p:pic>
        <p:nvPicPr>
          <p:cNvPr id="20483"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21506" name="Picture 3"/>
          <p:cNvPicPr>
            <a:picLocks noChangeAspect="1" noChangeArrowheads="1"/>
          </p:cNvPicPr>
          <p:nvPr/>
        </p:nvPicPr>
        <p:blipFill>
          <a:blip r:embed="rId3"/>
          <a:srcRect/>
          <a:stretch>
            <a:fillRect/>
          </a:stretch>
        </p:blipFill>
        <p:spPr bwMode="auto">
          <a:xfrm>
            <a:off x="1239838" y="1125538"/>
            <a:ext cx="6645275" cy="5449887"/>
          </a:xfrm>
          <a:prstGeom prst="rect">
            <a:avLst/>
          </a:prstGeom>
          <a:noFill/>
          <a:ln w="9525">
            <a:noFill/>
            <a:miter lim="800000"/>
            <a:headEnd/>
            <a:tailEnd/>
          </a:ln>
        </p:spPr>
      </p:pic>
      <p:sp>
        <p:nvSpPr>
          <p:cNvPr id="21507" name="Text Box 3"/>
          <p:cNvSpPr txBox="1">
            <a:spLocks noChangeArrowheads="1"/>
          </p:cNvSpPr>
          <p:nvPr/>
        </p:nvSpPr>
        <p:spPr bwMode="auto">
          <a:xfrm>
            <a:off x="1116013" y="188913"/>
            <a:ext cx="6769100" cy="762000"/>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The Helsinki Corpus of English Texts; here: the third branch of Early Modern English (1640-1710)</a:t>
            </a:r>
            <a:endParaRPr lang="en-GB" sz="2200" i="1">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corpus"/>
          <p:cNvPicPr>
            <a:picLocks noChangeAspect="1" noChangeArrowheads="1"/>
          </p:cNvPicPr>
          <p:nvPr/>
        </p:nvPicPr>
        <p:blipFill>
          <a:blip r:embed="rId2"/>
          <a:srcRect/>
          <a:stretch>
            <a:fillRect/>
          </a:stretch>
        </p:blipFill>
        <p:spPr bwMode="auto">
          <a:xfrm>
            <a:off x="8459788" y="187325"/>
            <a:ext cx="571500" cy="571500"/>
          </a:xfrm>
          <a:prstGeom prst="rect">
            <a:avLst/>
          </a:prstGeom>
          <a:noFill/>
          <a:ln w="9525">
            <a:noFill/>
            <a:miter lim="800000"/>
            <a:headEnd/>
            <a:tailEnd/>
          </a:ln>
        </p:spPr>
      </p:pic>
      <p:pic>
        <p:nvPicPr>
          <p:cNvPr id="22530" name="Picture 8"/>
          <p:cNvPicPr>
            <a:picLocks noChangeAspect="1" noChangeArrowheads="1"/>
          </p:cNvPicPr>
          <p:nvPr/>
        </p:nvPicPr>
        <p:blipFill>
          <a:blip r:embed="rId3"/>
          <a:srcRect/>
          <a:stretch>
            <a:fillRect/>
          </a:stretch>
        </p:blipFill>
        <p:spPr bwMode="auto">
          <a:xfrm>
            <a:off x="655638" y="989013"/>
            <a:ext cx="7948612" cy="5680075"/>
          </a:xfrm>
          <a:prstGeom prst="rect">
            <a:avLst/>
          </a:prstGeom>
          <a:noFill/>
          <a:ln w="9525">
            <a:noFill/>
            <a:miter lim="800000"/>
            <a:headEnd/>
            <a:tailEnd/>
          </a:ln>
        </p:spPr>
      </p:pic>
      <p:sp>
        <p:nvSpPr>
          <p:cNvPr id="22531" name="Rectangle 9"/>
          <p:cNvSpPr>
            <a:spLocks noChangeArrowheads="1"/>
          </p:cNvSpPr>
          <p:nvPr/>
        </p:nvSpPr>
        <p:spPr bwMode="auto">
          <a:xfrm>
            <a:off x="4500563" y="3140075"/>
            <a:ext cx="863600" cy="720725"/>
          </a:xfrm>
          <a:prstGeom prst="rect">
            <a:avLst/>
          </a:prstGeom>
          <a:solidFill>
            <a:schemeClr val="accent1">
              <a:alpha val="0"/>
            </a:schemeClr>
          </a:solidFill>
          <a:ln w="25400">
            <a:solidFill>
              <a:srgbClr val="FF6600"/>
            </a:solidFill>
            <a:miter lim="800000"/>
            <a:headEnd/>
            <a:tailEnd/>
          </a:ln>
        </p:spPr>
        <p:txBody>
          <a:bodyPr wrap="none" anchor="ctr"/>
          <a:lstStyle/>
          <a:p>
            <a:endParaRPr lang="en-US"/>
          </a:p>
        </p:txBody>
      </p:sp>
      <p:sp>
        <p:nvSpPr>
          <p:cNvPr id="22532" name="Rectangle 10"/>
          <p:cNvSpPr>
            <a:spLocks noChangeArrowheads="1"/>
          </p:cNvSpPr>
          <p:nvPr/>
        </p:nvSpPr>
        <p:spPr bwMode="auto">
          <a:xfrm>
            <a:off x="1116013" y="1628775"/>
            <a:ext cx="936625" cy="360363"/>
          </a:xfrm>
          <a:prstGeom prst="rect">
            <a:avLst/>
          </a:prstGeom>
          <a:solidFill>
            <a:schemeClr val="accent1">
              <a:alpha val="0"/>
            </a:schemeClr>
          </a:solidFill>
          <a:ln w="25400">
            <a:solidFill>
              <a:srgbClr val="FF6600"/>
            </a:solidFill>
            <a:miter lim="800000"/>
            <a:headEnd/>
            <a:tailEnd/>
          </a:ln>
        </p:spPr>
        <p:txBody>
          <a:bodyPr wrap="none" anchor="ctr"/>
          <a:lstStyle/>
          <a:p>
            <a:endParaRPr lang="en-US"/>
          </a:p>
        </p:txBody>
      </p:sp>
      <p:sp>
        <p:nvSpPr>
          <p:cNvPr id="22533" name="Line 11"/>
          <p:cNvSpPr>
            <a:spLocks noChangeShapeType="1"/>
          </p:cNvSpPr>
          <p:nvPr/>
        </p:nvSpPr>
        <p:spPr bwMode="auto">
          <a:xfrm>
            <a:off x="2051050" y="1987550"/>
            <a:ext cx="2449513" cy="1152525"/>
          </a:xfrm>
          <a:prstGeom prst="line">
            <a:avLst/>
          </a:prstGeom>
          <a:noFill/>
          <a:ln w="25400">
            <a:solidFill>
              <a:srgbClr val="FF6600"/>
            </a:solidFill>
            <a:round/>
            <a:headEnd/>
            <a:tailEnd/>
          </a:ln>
        </p:spPr>
        <p:txBody>
          <a:bodyPr/>
          <a:lstStyle/>
          <a:p>
            <a:endParaRPr lang="en-US"/>
          </a:p>
        </p:txBody>
      </p:sp>
      <p:sp>
        <p:nvSpPr>
          <p:cNvPr id="22534" name="Text Box 12"/>
          <p:cNvSpPr txBox="1">
            <a:spLocks noChangeArrowheads="1"/>
          </p:cNvSpPr>
          <p:nvPr/>
        </p:nvSpPr>
        <p:spPr bwMode="auto">
          <a:xfrm>
            <a:off x="611188" y="188913"/>
            <a:ext cx="7489825" cy="641350"/>
          </a:xfrm>
          <a:prstGeom prst="rect">
            <a:avLst/>
          </a:prstGeom>
          <a:noFill/>
          <a:ln w="9525">
            <a:noFill/>
            <a:miter lim="800000"/>
            <a:headEnd/>
            <a:tailEnd/>
          </a:ln>
        </p:spPr>
        <p:txBody>
          <a:bodyPr>
            <a:spAutoFit/>
          </a:bodyPr>
          <a:lstStyle/>
          <a:p>
            <a:pPr algn="ctr">
              <a:spcBef>
                <a:spcPct val="50000"/>
              </a:spcBef>
            </a:pPr>
            <a:r>
              <a:rPr lang="de-DE">
                <a:solidFill>
                  <a:schemeClr val="accent2"/>
                </a:solidFill>
              </a:rPr>
              <a:t>Searching for non-standard second person plural pronouns (using a prepared word list) in the Helsinki corpus; result: </a:t>
            </a:r>
            <a:r>
              <a:rPr lang="de-DE" b="1">
                <a:solidFill>
                  <a:schemeClr val="accent2"/>
                </a:solidFill>
              </a:rPr>
              <a:t>not a single find</a:t>
            </a:r>
            <a:r>
              <a:rPr lang="de-DE">
                <a:solidFill>
                  <a:schemeClr val="accent2"/>
                </a:solidFill>
              </a:rPr>
              <a:t>.</a:t>
            </a:r>
            <a:endParaRPr lang="en-US">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3554" name="Text Box 3"/>
          <p:cNvSpPr txBox="1">
            <a:spLocks noChangeArrowheads="1"/>
          </p:cNvSpPr>
          <p:nvPr/>
        </p:nvSpPr>
        <p:spPr bwMode="auto">
          <a:xfrm>
            <a:off x="1116013" y="188913"/>
            <a:ext cx="6769100" cy="762000"/>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Finds for non-standard second person pronouns over the centuries in </a:t>
            </a:r>
            <a:r>
              <a:rPr lang="en-GB" sz="2200" i="1">
                <a:solidFill>
                  <a:schemeClr val="accent2"/>
                </a:solidFill>
              </a:rPr>
              <a:t>A Corpus of Irish English</a:t>
            </a:r>
          </a:p>
        </p:txBody>
      </p:sp>
      <p:pic>
        <p:nvPicPr>
          <p:cNvPr id="23555" name="Picture 5"/>
          <p:cNvPicPr>
            <a:picLocks noChangeAspect="1" noChangeArrowheads="1"/>
          </p:cNvPicPr>
          <p:nvPr/>
        </p:nvPicPr>
        <p:blipFill>
          <a:blip r:embed="rId3"/>
          <a:srcRect/>
          <a:stretch>
            <a:fillRect/>
          </a:stretch>
        </p:blipFill>
        <p:spPr bwMode="auto">
          <a:xfrm>
            <a:off x="1187450" y="1211263"/>
            <a:ext cx="6840538" cy="53609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3111</TotalTime>
  <Words>2140</Words>
  <Application>Microsoft Office PowerPoint</Application>
  <PresentationFormat>On-screen Show (4:3)</PresentationFormat>
  <Paragraphs>80</Paragraphs>
  <Slides>32</Slides>
  <Notes>1</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32</vt:i4>
      </vt:variant>
    </vt:vector>
  </HeadingPairs>
  <TitlesOfParts>
    <vt:vector size="38" baseType="lpstr">
      <vt:lpstr>Arial</vt:lpstr>
      <vt:lpstr>Verdana</vt:lpstr>
      <vt:lpstr>Tahoma</vt:lpstr>
      <vt:lpstr>Copperplate Gothic Bold</vt:lpstr>
      <vt:lpstr>Batang</vt:lpstr>
      <vt:lpstr>Default Design</vt:lpstr>
      <vt:lpstr>Slide 1</vt:lpstr>
      <vt:lpstr>Slide 2</vt:lpstr>
      <vt:lpstr>Slide 3</vt:lpstr>
      <vt:lpstr>Slide 4</vt:lpstr>
      <vt:lpstr>Task 1: Forms of the second person plural pronoun </vt:lpstr>
      <vt:lpstr>Slide 6</vt:lpstr>
      <vt:lpstr>Slide 7</vt:lpstr>
      <vt:lpstr>Slide 8</vt:lpstr>
      <vt:lpstr>Slide 9</vt:lpstr>
      <vt:lpstr>Slide 10</vt:lpstr>
      <vt:lpstr>Slide 11</vt:lpstr>
      <vt:lpstr>Slide 12</vt:lpstr>
      <vt:lpstr>Slide 13</vt:lpstr>
      <vt:lpstr>Task 2: The after perfective of Irish English</vt:lpstr>
      <vt:lpstr>Slide 15</vt:lpstr>
      <vt:lpstr>Slide 16</vt:lpstr>
      <vt:lpstr>Slide 17</vt:lpstr>
      <vt:lpstr>Slide 18</vt:lpstr>
      <vt:lpstr>Slide 19</vt:lpstr>
      <vt:lpstr>Slide 20</vt:lpstr>
      <vt:lpstr>Slide 21</vt:lpstr>
      <vt:lpstr>Task 3: The habitual aspect in Irish English</vt:lpstr>
      <vt:lpstr>Slide 23</vt:lpstr>
      <vt:lpstr>Slide 24</vt:lpstr>
      <vt:lpstr>Slide 25</vt:lpstr>
      <vt:lpstr>Slide 26</vt:lpstr>
      <vt:lpstr>Slide 27</vt:lpstr>
      <vt:lpstr>Slide 28</vt:lpstr>
      <vt:lpstr>Slide 29</vt:lpstr>
      <vt:lpstr>Slide 30</vt:lpstr>
      <vt:lpstr>Slide 31</vt:lpstr>
      <vt:lpstr>Slide 32</vt:lpstr>
    </vt:vector>
  </TitlesOfParts>
  <Company>University of Limerick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Presenter Tutorial</dc:title>
  <dc:creator>Raymond Hickey</dc:creator>
  <cp:lastModifiedBy>KM</cp:lastModifiedBy>
  <cp:revision>224</cp:revision>
  <dcterms:created xsi:type="dcterms:W3CDTF">2006-05-19T19:24:54Z</dcterms:created>
  <dcterms:modified xsi:type="dcterms:W3CDTF">2026-03-17T15:56:58Z</dcterms:modified>
</cp:coreProperties>
</file>